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1"/>
  </p:notesMasterIdLst>
  <p:sldIdLst>
    <p:sldId id="256" r:id="rId2"/>
    <p:sldId id="268" r:id="rId3"/>
    <p:sldId id="257" r:id="rId4"/>
    <p:sldId id="259" r:id="rId5"/>
    <p:sldId id="269" r:id="rId6"/>
    <p:sldId id="273" r:id="rId7"/>
    <p:sldId id="266" r:id="rId8"/>
    <p:sldId id="270" r:id="rId9"/>
    <p:sldId id="271" r:id="rId10"/>
    <p:sldId id="267" r:id="rId11"/>
    <p:sldId id="272" r:id="rId12"/>
    <p:sldId id="284" r:id="rId13"/>
    <p:sldId id="285" r:id="rId14"/>
    <p:sldId id="293" r:id="rId15"/>
    <p:sldId id="275" r:id="rId16"/>
    <p:sldId id="286" r:id="rId17"/>
    <p:sldId id="287" r:id="rId18"/>
    <p:sldId id="288" r:id="rId19"/>
    <p:sldId id="276" r:id="rId20"/>
    <p:sldId id="289" r:id="rId21"/>
    <p:sldId id="290" r:id="rId22"/>
    <p:sldId id="278" r:id="rId23"/>
    <p:sldId id="279" r:id="rId24"/>
    <p:sldId id="280" r:id="rId25"/>
    <p:sldId id="291" r:id="rId26"/>
    <p:sldId id="260" r:id="rId27"/>
    <p:sldId id="281" r:id="rId28"/>
    <p:sldId id="283" r:id="rId29"/>
    <p:sldId id="29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921" autoAdjust="0"/>
  </p:normalViewPr>
  <p:slideViewPr>
    <p:cSldViewPr snapToGrid="0">
      <p:cViewPr varScale="1">
        <p:scale>
          <a:sx n="41" d="100"/>
          <a:sy n="41" d="100"/>
        </p:scale>
        <p:origin x="984" y="54"/>
      </p:cViewPr>
      <p:guideLst/>
    </p:cSldViewPr>
  </p:slideViewPr>
  <p:notesTextViewPr>
    <p:cViewPr>
      <p:scale>
        <a:sx n="1" d="1"/>
        <a:sy n="1" d="1"/>
      </p:scale>
      <p:origin x="0" y="0"/>
    </p:cViewPr>
  </p:notesTextViewPr>
  <p:sorterViewPr>
    <p:cViewPr>
      <p:scale>
        <a:sx n="80" d="100"/>
        <a:sy n="80" d="100"/>
      </p:scale>
      <p:origin x="0" y="-50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 of Users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cat>
            <c:strRef>
              <c:f>Sheet1!$A$2:$A$7</c:f>
              <c:strCache>
                <c:ptCount val="6"/>
                <c:pt idx="0">
                  <c:v>Marijuana</c:v>
                </c:pt>
                <c:pt idx="1">
                  <c:v>N.M. Pain Relief</c:v>
                </c:pt>
                <c:pt idx="2">
                  <c:v>Cocaine</c:v>
                </c:pt>
                <c:pt idx="3">
                  <c:v>Hallucinogen</c:v>
                </c:pt>
                <c:pt idx="4">
                  <c:v>Meth</c:v>
                </c:pt>
                <c:pt idx="5">
                  <c:v>Heroin</c:v>
                </c:pt>
              </c:strCache>
            </c:strRef>
          </c:cat>
          <c:val>
            <c:numRef>
              <c:f>Sheet1!$B$2:$B$7</c:f>
              <c:numCache>
                <c:formatCode>General</c:formatCode>
                <c:ptCount val="6"/>
                <c:pt idx="0">
                  <c:v>19</c:v>
                </c:pt>
                <c:pt idx="1">
                  <c:v>4.5</c:v>
                </c:pt>
                <c:pt idx="2">
                  <c:v>1.5</c:v>
                </c:pt>
                <c:pt idx="3">
                  <c:v>1.3</c:v>
                </c:pt>
                <c:pt idx="4">
                  <c:v>0.5</c:v>
                </c:pt>
                <c:pt idx="5">
                  <c:v>0.33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solidFill>
                  <a:schemeClr val="accent2">
                    <a:lumMod val="75000"/>
                  </a:schemeClr>
                </a:solidFill>
              </a:rPr>
              <a:t>Workplace </a:t>
            </a:r>
            <a:r>
              <a:rPr lang="en-US" b="1" dirty="0" err="1" smtClean="0">
                <a:solidFill>
                  <a:schemeClr val="accent2">
                    <a:lumMod val="75000"/>
                  </a:schemeClr>
                </a:solidFill>
              </a:rPr>
              <a:t>Pos</a:t>
            </a:r>
            <a:r>
              <a:rPr lang="en-US" b="1" dirty="0" smtClean="0">
                <a:solidFill>
                  <a:schemeClr val="accent2">
                    <a:lumMod val="75000"/>
                  </a:schemeClr>
                </a:solidFill>
              </a:rPr>
              <a:t> </a:t>
            </a:r>
            <a:r>
              <a:rPr lang="en-US" b="1" dirty="0">
                <a:solidFill>
                  <a:schemeClr val="accent2">
                    <a:lumMod val="75000"/>
                  </a:schemeClr>
                </a:solidFill>
              </a:rPr>
              <a:t>MJ </a:t>
            </a:r>
            <a:r>
              <a:rPr lang="en-US" b="1" dirty="0" smtClean="0">
                <a:solidFill>
                  <a:schemeClr val="accent2">
                    <a:lumMod val="75000"/>
                  </a:schemeClr>
                </a:solidFill>
              </a:rPr>
              <a:t>Tests: Increase</a:t>
            </a:r>
            <a:r>
              <a:rPr lang="en-US" b="1" baseline="0" dirty="0" smtClean="0">
                <a:solidFill>
                  <a:schemeClr val="accent2">
                    <a:lumMod val="75000"/>
                  </a:schemeClr>
                </a:solidFill>
              </a:rPr>
              <a:t> from 2012-2013</a:t>
            </a:r>
            <a:endParaRPr lang="en-US" b="1" dirty="0">
              <a:solidFill>
                <a:schemeClr val="accent2">
                  <a:lumMod val="7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Pos MJ Tests</c:v>
                </c:pt>
              </c:strCache>
            </c:strRef>
          </c:tx>
          <c:spPr>
            <a:solidFill>
              <a:schemeClr val="accent6"/>
            </a:solidFill>
            <a:ln>
              <a:noFill/>
            </a:ln>
            <a:effectLst/>
          </c:spPr>
          <c:invertIfNegative val="0"/>
          <c:cat>
            <c:strRef>
              <c:f>Sheet1!$A$2:$A$4</c:f>
              <c:strCache>
                <c:ptCount val="3"/>
                <c:pt idx="0">
                  <c:v>National</c:v>
                </c:pt>
                <c:pt idx="1">
                  <c:v>CO</c:v>
                </c:pt>
                <c:pt idx="2">
                  <c:v>WA</c:v>
                </c:pt>
              </c:strCache>
            </c:strRef>
          </c:cat>
          <c:val>
            <c:numRef>
              <c:f>Sheet1!$B$2:$B$4</c:f>
              <c:numCache>
                <c:formatCode>General</c:formatCode>
                <c:ptCount val="3"/>
                <c:pt idx="0">
                  <c:v>6</c:v>
                </c:pt>
                <c:pt idx="1">
                  <c:v>20</c:v>
                </c:pt>
                <c:pt idx="2">
                  <c:v>23</c:v>
                </c:pt>
              </c:numCache>
            </c:numRef>
          </c:val>
        </c:ser>
        <c:dLbls>
          <c:showLegendKey val="0"/>
          <c:showVal val="0"/>
          <c:showCatName val="0"/>
          <c:showSerName val="0"/>
          <c:showPercent val="0"/>
          <c:showBubbleSize val="0"/>
        </c:dLbls>
        <c:gapWidth val="182"/>
        <c:axId val="387831328"/>
        <c:axId val="387831720"/>
      </c:barChart>
      <c:catAx>
        <c:axId val="387831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87831720"/>
        <c:crosses val="autoZero"/>
        <c:auto val="1"/>
        <c:lblAlgn val="ctr"/>
        <c:lblOffset val="100"/>
        <c:noMultiLvlLbl val="0"/>
      </c:catAx>
      <c:valAx>
        <c:axId val="3878317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7831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1298B-CAD8-43B3-B630-5A12EDA6B0D5}" type="datetimeFigureOut">
              <a:rPr lang="en-US" smtClean="0"/>
              <a:t>9/20/2015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A6A01-DF1D-4E88-9ADD-1453AF50A0A5}" type="slidenum">
              <a:rPr lang="en-US" smtClean="0"/>
              <a:t>‹#›</a:t>
            </a:fld>
            <a:endParaRPr lang="en-US"/>
          </a:p>
        </p:txBody>
      </p:sp>
    </p:spTree>
    <p:extLst>
      <p:ext uri="{BB962C8B-B14F-4D97-AF65-F5344CB8AC3E}">
        <p14:creationId xmlns:p14="http://schemas.microsoft.com/office/powerpoint/2010/main" val="47600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olorado.gov/cs/Satellite?blobcol=urldata&amp;blobheader=application/pdf&amp;blobkey=id&amp;blobtable=MungoBlobs&amp;blobwhere=1251874262653&amp;ssbinary=tru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questdiagnostics.com/home/physicians/health-trends/drug-testi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Marijuana	     19 Million	</a:t>
            </a:r>
          </a:p>
          <a:p>
            <a:r>
              <a:rPr lang="en-US" sz="1200" b="0" i="0" u="none" strike="noStrike" kern="1200" baseline="0" dirty="0" smtClean="0">
                <a:solidFill>
                  <a:schemeClr val="tx1"/>
                </a:solidFill>
                <a:latin typeface="+mn-lt"/>
                <a:ea typeface="+mn-ea"/>
                <a:cs typeface="+mn-cs"/>
              </a:rPr>
              <a:t>N.M. Pain Relief     4.5 Million</a:t>
            </a:r>
          </a:p>
          <a:p>
            <a:r>
              <a:rPr lang="en-US" sz="1200" b="0" i="0" u="none" strike="noStrike" kern="1200" baseline="0" dirty="0" smtClean="0">
                <a:solidFill>
                  <a:schemeClr val="tx1"/>
                </a:solidFill>
                <a:latin typeface="+mn-lt"/>
                <a:ea typeface="+mn-ea"/>
                <a:cs typeface="+mn-cs"/>
              </a:rPr>
              <a:t>Heroin	      0.33 Million	</a:t>
            </a:r>
          </a:p>
          <a:p>
            <a:r>
              <a:rPr lang="en-US" sz="1200" b="0" i="0" u="none" strike="noStrike" kern="1200" baseline="0" dirty="0" smtClean="0">
                <a:solidFill>
                  <a:schemeClr val="tx1"/>
                </a:solidFill>
                <a:latin typeface="+mn-lt"/>
                <a:ea typeface="+mn-ea"/>
                <a:cs typeface="+mn-cs"/>
              </a:rPr>
              <a:t>Meth	       0.5 Million</a:t>
            </a:r>
          </a:p>
          <a:p>
            <a:r>
              <a:rPr lang="en-US" sz="1200" b="0" i="0" u="none" strike="noStrike" kern="1200" baseline="0" dirty="0" smtClean="0">
                <a:solidFill>
                  <a:schemeClr val="tx1"/>
                </a:solidFill>
                <a:latin typeface="+mn-lt"/>
                <a:ea typeface="+mn-ea"/>
                <a:cs typeface="+mn-cs"/>
              </a:rPr>
              <a:t>Hallucinogen  	       1.3 Million</a:t>
            </a:r>
          </a:p>
          <a:p>
            <a:r>
              <a:rPr lang="en-US" sz="1200" b="0" i="0" u="none" strike="noStrike" kern="1200" baseline="0" dirty="0" smtClean="0">
                <a:solidFill>
                  <a:schemeClr val="tx1"/>
                </a:solidFill>
                <a:latin typeface="+mn-lt"/>
                <a:ea typeface="+mn-ea"/>
                <a:cs typeface="+mn-cs"/>
              </a:rPr>
              <a:t>Cocaine	       1.5 Million</a:t>
            </a:r>
          </a:p>
          <a:p>
            <a:endParaRPr lang="en-US" dirty="0"/>
          </a:p>
        </p:txBody>
      </p:sp>
      <p:sp>
        <p:nvSpPr>
          <p:cNvPr id="4" name="Slide Number Placeholder 3"/>
          <p:cNvSpPr>
            <a:spLocks noGrp="1"/>
          </p:cNvSpPr>
          <p:nvPr>
            <p:ph type="sldNum" sz="quarter" idx="10"/>
          </p:nvPr>
        </p:nvSpPr>
        <p:spPr/>
        <p:txBody>
          <a:bodyPr/>
          <a:lstStyle/>
          <a:p>
            <a:fld id="{E05A6A01-DF1D-4E88-9ADD-1453AF50A0A5}" type="slidenum">
              <a:rPr lang="en-US" smtClean="0"/>
              <a:t>2</a:t>
            </a:fld>
            <a:endParaRPr lang="en-US"/>
          </a:p>
        </p:txBody>
      </p:sp>
    </p:spTree>
    <p:extLst>
      <p:ext uri="{BB962C8B-B14F-4D97-AF65-F5344CB8AC3E}">
        <p14:creationId xmlns:p14="http://schemas.microsoft.com/office/powerpoint/2010/main" val="658484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Drug Abuse Warning Network which shows emergency department admissions increasing from 16, 251 in 1991 to over 461,028 in 2012 (SAMHSA)</a:t>
            </a:r>
          </a:p>
          <a:p>
            <a:r>
              <a:rPr lang="en-US" sz="1200" kern="1200" dirty="0" smtClean="0">
                <a:solidFill>
                  <a:schemeClr val="tx1"/>
                </a:solidFill>
                <a:effectLst/>
                <a:latin typeface="+mn-lt"/>
                <a:ea typeface="+mn-ea"/>
                <a:cs typeface="+mn-cs"/>
              </a:rPr>
              <a:t>Deaths related to MJ in Colorado: Talk about student who plunged to his death while experiencing the effect</a:t>
            </a:r>
            <a:r>
              <a:rPr lang="en-US" sz="1200" kern="1200" baseline="0" dirty="0" smtClean="0">
                <a:solidFill>
                  <a:schemeClr val="tx1"/>
                </a:solidFill>
                <a:effectLst/>
                <a:latin typeface="+mn-lt"/>
                <a:ea typeface="+mn-ea"/>
                <a:cs typeface="+mn-cs"/>
              </a:rPr>
              <a:t> of a marijuana edible. There was no other substance in his system in a 250 panel toxicology report.</a:t>
            </a:r>
          </a:p>
          <a:p>
            <a:r>
              <a:rPr lang="en-US" sz="1200" kern="1200" baseline="0" dirty="0" smtClean="0">
                <a:solidFill>
                  <a:schemeClr val="tx1"/>
                </a:solidFill>
                <a:effectLst/>
                <a:latin typeface="+mn-lt"/>
                <a:ea typeface="+mn-ea"/>
                <a:cs typeface="+mn-cs"/>
              </a:rPr>
              <a:t>The case where a man shot his wife to death after eating marijuana candy – in a paranoid delusion – he felt he needed to protect himself from outside attackers.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USA</a:t>
            </a:r>
            <a:r>
              <a:rPr lang="en-US" sz="1200" kern="1200" baseline="0" dirty="0" smtClean="0">
                <a:solidFill>
                  <a:schemeClr val="tx1"/>
                </a:solidFill>
                <a:effectLst/>
                <a:latin typeface="+mn-lt"/>
                <a:ea typeface="+mn-ea"/>
                <a:cs typeface="+mn-cs"/>
              </a:rPr>
              <a:t> TODAY - </a:t>
            </a:r>
            <a:r>
              <a:rPr lang="en-US" sz="1200" kern="1200" dirty="0" smtClean="0">
                <a:solidFill>
                  <a:schemeClr val="tx1"/>
                </a:solidFill>
                <a:effectLst/>
                <a:latin typeface="+mn-lt"/>
                <a:ea typeface="+mn-ea"/>
                <a:cs typeface="+mn-cs"/>
              </a:rPr>
              <a:t>http://www.usatoday.com/story/news/nation/2014/05/08/marijuana-pot-edibles-thc-legalized-recreational/8463787/</a:t>
            </a:r>
          </a:p>
          <a:p>
            <a:r>
              <a:rPr lang="en-US" sz="1200" kern="1200" dirty="0" smtClean="0">
                <a:solidFill>
                  <a:schemeClr val="tx1"/>
                </a:solidFill>
                <a:effectLst/>
                <a:latin typeface="+mn-lt"/>
                <a:ea typeface="+mn-ea"/>
                <a:cs typeface="+mn-cs"/>
              </a:rPr>
              <a:t>WSJ - http://online.wsj.com/articles/colorado-grapples-with-risks-from-edible-marijuana-1399675707</a:t>
            </a:r>
          </a:p>
          <a:p>
            <a:endParaRPr lang="en-US" dirty="0"/>
          </a:p>
        </p:txBody>
      </p:sp>
      <p:sp>
        <p:nvSpPr>
          <p:cNvPr id="4" name="Slide Number Placeholder 3"/>
          <p:cNvSpPr>
            <a:spLocks noGrp="1"/>
          </p:cNvSpPr>
          <p:nvPr>
            <p:ph type="sldNum" sz="quarter" idx="10"/>
          </p:nvPr>
        </p:nvSpPr>
        <p:spPr/>
        <p:txBody>
          <a:bodyPr/>
          <a:lstStyle/>
          <a:p>
            <a:fld id="{7F2E8ABE-F154-4D7F-9C14-DFD2D06F2E62}" type="slidenum">
              <a:rPr lang="en-US" smtClean="0"/>
              <a:t>18</a:t>
            </a:fld>
            <a:endParaRPr lang="en-US" dirty="0"/>
          </a:p>
        </p:txBody>
      </p:sp>
    </p:spTree>
    <p:extLst>
      <p:ext uri="{BB962C8B-B14F-4D97-AF65-F5344CB8AC3E}">
        <p14:creationId xmlns:p14="http://schemas.microsoft.com/office/powerpoint/2010/main" val="1490566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new NIAAA- and NIDA-funded study shows an increased number of marijuana-positive Colorado drivers involved in fatal motor vehicle crashes since Colorado’s legalization of medical marijuana in 2009.  A similar increase was not seen in the 34 states that did not have medical marijuana laws when this study was conducted.  During the same time period, there was no change in the number of alcohol-impaired drivers in fatal motor vehicle crashes in either Colorado or the 34 then non-medical marijuana states.</a:t>
            </a:r>
            <a:endParaRPr lang="en-US" dirty="0"/>
          </a:p>
        </p:txBody>
      </p:sp>
      <p:sp>
        <p:nvSpPr>
          <p:cNvPr id="4" name="Slide Number Placeholder 3"/>
          <p:cNvSpPr>
            <a:spLocks noGrp="1"/>
          </p:cNvSpPr>
          <p:nvPr>
            <p:ph type="sldNum" sz="quarter" idx="10"/>
          </p:nvPr>
        </p:nvSpPr>
        <p:spPr/>
        <p:txBody>
          <a:bodyPr/>
          <a:lstStyle/>
          <a:p>
            <a:fld id="{C28DC8B7-C0AB-4B45-AD2F-0B929FBC80B8}" type="slidenum">
              <a:rPr lang="en-US" smtClean="0"/>
              <a:t>19</a:t>
            </a:fld>
            <a:endParaRPr lang="en-US"/>
          </a:p>
        </p:txBody>
      </p:sp>
    </p:spTree>
    <p:extLst>
      <p:ext uri="{BB962C8B-B14F-4D97-AF65-F5344CB8AC3E}">
        <p14:creationId xmlns:p14="http://schemas.microsoft.com/office/powerpoint/2010/main" val="538968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Amendment</a:t>
            </a:r>
            <a:r>
              <a:rPr lang="en-US" baseline="0" dirty="0" smtClean="0"/>
              <a:t> 64 is very clear in that employers must not be forced to tolerate or accommodate the effects of marijuana in the workplace. This is duplicated in Colorado State Law in several areas concerning workplace safety.</a:t>
            </a:r>
          </a:p>
          <a:p>
            <a:endParaRPr lang="en-US" baseline="0" dirty="0" smtClean="0"/>
          </a:p>
          <a:p>
            <a:r>
              <a:rPr lang="en-US" baseline="0" dirty="0" smtClean="0"/>
              <a:t>Every HR person should ask themselves – which position in our company can afford impaired workers?  The answer to that should be “none”.</a:t>
            </a:r>
          </a:p>
        </p:txBody>
      </p:sp>
      <p:sp>
        <p:nvSpPr>
          <p:cNvPr id="4" name="Slide Number Placeholder 3"/>
          <p:cNvSpPr>
            <a:spLocks noGrp="1"/>
          </p:cNvSpPr>
          <p:nvPr>
            <p:ph type="sldNum" sz="quarter" idx="10"/>
          </p:nvPr>
        </p:nvSpPr>
        <p:spPr/>
        <p:txBody>
          <a:bodyPr/>
          <a:lstStyle/>
          <a:p>
            <a:fld id="{7F2E8ABE-F154-4D7F-9C14-DFD2D06F2E62}" type="slidenum">
              <a:rPr lang="en-US" smtClean="0"/>
              <a:t>20</a:t>
            </a:fld>
            <a:endParaRPr lang="en-US" dirty="0"/>
          </a:p>
        </p:txBody>
      </p:sp>
    </p:spTree>
    <p:extLst>
      <p:ext uri="{BB962C8B-B14F-4D97-AF65-F5344CB8AC3E}">
        <p14:creationId xmlns:p14="http://schemas.microsoft.com/office/powerpoint/2010/main" val="1651654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HR professional – you are used to hearing excuses</a:t>
            </a:r>
            <a:r>
              <a:rPr lang="en-US" baseline="0" dirty="0" smtClean="0"/>
              <a:t> of all types.</a:t>
            </a:r>
          </a:p>
          <a:p>
            <a:r>
              <a:rPr lang="en-US" baseline="0" dirty="0" smtClean="0"/>
              <a:t>It is no different with marijuana.</a:t>
            </a:r>
          </a:p>
          <a:p>
            <a:r>
              <a:rPr lang="en-US" baseline="0" dirty="0" smtClean="0"/>
              <a:t>Don’t be bullied. Know the law:</a:t>
            </a:r>
          </a:p>
          <a:p>
            <a:r>
              <a:rPr lang="en-US" baseline="0" dirty="0" smtClean="0"/>
              <a:t>Private use is legal – public intoxication/working while impaired is NOT</a:t>
            </a:r>
          </a:p>
          <a:p>
            <a:r>
              <a:rPr lang="en-US" baseline="0" dirty="0" smtClean="0"/>
              <a:t>Colorado law says you may not take action against someone for what they do at home – as long as it does not affect the workplace. Impairment disqualifies private use. Workplace safety over-rides private activities.</a:t>
            </a:r>
          </a:p>
          <a:p>
            <a:r>
              <a:rPr lang="en-US" baseline="0" dirty="0" smtClean="0"/>
              <a:t>2</a:t>
            </a:r>
            <a:r>
              <a:rPr lang="en-US" baseline="30000" dirty="0" smtClean="0"/>
              <a:t>nd</a:t>
            </a:r>
            <a:r>
              <a:rPr lang="en-US" baseline="0" dirty="0" smtClean="0"/>
              <a:t> hand marijuana use will not show up on a confirmatory drug test result. If it’s on the test result --- it is ingested amounts.</a:t>
            </a:r>
          </a:p>
          <a:p>
            <a:r>
              <a:rPr lang="en-US" baseline="0" dirty="0" smtClean="0"/>
              <a:t>Hemp products will not create a positive drug test unless they are </a:t>
            </a:r>
            <a:r>
              <a:rPr lang="en-US" baseline="0" dirty="0" err="1" smtClean="0"/>
              <a:t>impairable</a:t>
            </a:r>
            <a:r>
              <a:rPr lang="en-US" baseline="0" dirty="0" smtClean="0"/>
              <a:t> amounts absorbed into the skin – it would take a LOT of product to do this and it would have to contain THC. In that case – a positive is still a positive because you are looking for THC which is the psychoactive component.</a:t>
            </a:r>
          </a:p>
          <a:p>
            <a:r>
              <a:rPr lang="en-US" baseline="0" dirty="0" smtClean="0"/>
              <a:t>Safe and Drug-Free Workplace is a federally protected employer right. Every court case to date where an employee sued over loss of work for </a:t>
            </a:r>
            <a:r>
              <a:rPr lang="en-US" baseline="0" dirty="0" err="1" smtClean="0"/>
              <a:t>postiive</a:t>
            </a:r>
            <a:r>
              <a:rPr lang="en-US" baseline="0" dirty="0" smtClean="0"/>
              <a:t> marijuana drug test results has been found in favor of the EMPLOYER.</a:t>
            </a:r>
            <a:endParaRPr lang="en-US" dirty="0"/>
          </a:p>
        </p:txBody>
      </p:sp>
      <p:sp>
        <p:nvSpPr>
          <p:cNvPr id="4" name="Slide Number Placeholder 3"/>
          <p:cNvSpPr>
            <a:spLocks noGrp="1"/>
          </p:cNvSpPr>
          <p:nvPr>
            <p:ph type="sldNum" sz="quarter" idx="10"/>
          </p:nvPr>
        </p:nvSpPr>
        <p:spPr/>
        <p:txBody>
          <a:bodyPr/>
          <a:lstStyle/>
          <a:p>
            <a:fld id="{7F2E8ABE-F154-4D7F-9C14-DFD2D06F2E62}" type="slidenum">
              <a:rPr lang="en-US" smtClean="0"/>
              <a:t>21</a:t>
            </a:fld>
            <a:endParaRPr lang="en-US"/>
          </a:p>
        </p:txBody>
      </p:sp>
    </p:spTree>
    <p:extLst>
      <p:ext uri="{BB962C8B-B14F-4D97-AF65-F5344CB8AC3E}">
        <p14:creationId xmlns:p14="http://schemas.microsoft.com/office/powerpoint/2010/main" val="268893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Colorado law repeatedly states that substances “present in the system” qualify for positive drug tests. While marijuana proponents decry this as unfair because it</a:t>
            </a:r>
            <a:r>
              <a:rPr lang="en-US" baseline="0" dirty="0" smtClean="0"/>
              <a:t> may not necessarily mean “impairment” at the time of the test – remember 3 important issues:</a:t>
            </a:r>
          </a:p>
          <a:p>
            <a:pPr marL="228600" indent="-228600">
              <a:buAutoNum type="arabicPeriod"/>
            </a:pPr>
            <a:r>
              <a:rPr lang="en-US" baseline="0" dirty="0" smtClean="0"/>
              <a:t>Presence in system testing is the only scientific method currently available. Also – every other drug test result is ALSO presence-in-system testing.</a:t>
            </a:r>
          </a:p>
          <a:p>
            <a:pPr marL="228600" indent="-228600">
              <a:buAutoNum type="arabicPeriod"/>
            </a:pPr>
            <a:r>
              <a:rPr lang="en-US" baseline="0" dirty="0" smtClean="0"/>
              <a:t>Aside from pre-employment testing – you are also using signs and symptoms of impairment and/or drug use violating safe and drug free workplaces to make your determination</a:t>
            </a:r>
          </a:p>
          <a:p>
            <a:pPr marL="228600" indent="-228600">
              <a:buAutoNum type="arabicPeriod"/>
            </a:pPr>
            <a:r>
              <a:rPr lang="en-US" baseline="0" dirty="0" smtClean="0"/>
              <a:t>In Colorado – the unsafe behaviors of an employee alone are enough to take action. While confirmatory testing is helpful – you are not bound to a decision solely based on a drug test result. Make sure your policy is very clear that erratic/unsafe behaviors are actionable.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Colorado Unemployment Law:</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effectLst>
                  <a:outerShdw blurRad="38100" dist="38100" dir="2700000" algn="tl">
                    <a:srgbClr val="000000">
                      <a:alpha val="43137"/>
                    </a:srgbClr>
                  </a:outerShdw>
                </a:effectLst>
                <a:latin typeface="Arial Narrow" panose="020B0606020202030204" pitchFamily="34" charset="0"/>
              </a:rPr>
              <a:t>http://www.colorado.gov/cs/Satellite?blobcol=urldata&amp;blobheader=application%2Fpdf&amp;blobkey=id&amp;blobtable=MungoBlobs&amp;blobwhere=1251874262653&amp;ssbinary=true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baseline="0" dirty="0" smtClean="0">
                <a:effectLst>
                  <a:outerShdw blurRad="38100" dist="38100" dir="2700000" algn="tl">
                    <a:srgbClr val="000000">
                      <a:alpha val="43137"/>
                    </a:srgbClr>
                  </a:outerShdw>
                </a:effectLst>
                <a:latin typeface="Arial Narrow" panose="020B0606020202030204" pitchFamily="34" charset="0"/>
              </a:rPr>
              <a:t>Colorado Worker’s Compensation Act: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effectLst>
                  <a:outerShdw blurRad="38100" dist="38100" dir="2700000" algn="tl">
                    <a:srgbClr val="000000">
                      <a:alpha val="43137"/>
                    </a:srgbClr>
                  </a:outerShdw>
                </a:effectLst>
                <a:latin typeface="Arial Narrow" panose="020B0606020202030204" pitchFamily="34" charset="0"/>
                <a:hlinkClick r:id="rId3"/>
              </a:rPr>
              <a:t>http://www.colorado.gov/cs/Satellite?blobcol=urldata&amp;blobheader=application%2Fpdf&amp;blobkey=id&amp;blobtable=MungoBlobs&amp;blobwhere=1251874262653&amp;ssbinary=true</a:t>
            </a: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Medical Marijuana Act: </a:t>
            </a:r>
            <a:r>
              <a:rPr lang="en-US" sz="1200" dirty="0" smtClean="0"/>
              <a:t>http://www.colorado.gov/cs/Colorado+Constitution+Article+XVIII.pdf</a:t>
            </a:r>
          </a:p>
          <a:p>
            <a:pPr marL="0" indent="0">
              <a:buNone/>
            </a:pPr>
            <a:endParaRPr lang="en-US" dirty="0"/>
          </a:p>
        </p:txBody>
      </p:sp>
      <p:sp>
        <p:nvSpPr>
          <p:cNvPr id="4" name="Slide Number Placeholder 3"/>
          <p:cNvSpPr>
            <a:spLocks noGrp="1"/>
          </p:cNvSpPr>
          <p:nvPr>
            <p:ph type="sldNum" sz="quarter" idx="10"/>
          </p:nvPr>
        </p:nvSpPr>
        <p:spPr/>
        <p:txBody>
          <a:bodyPr/>
          <a:lstStyle/>
          <a:p>
            <a:fld id="{7F2E8ABE-F154-4D7F-9C14-DFD2D06F2E62}" type="slidenum">
              <a:rPr lang="en-US" smtClean="0"/>
              <a:t>22</a:t>
            </a:fld>
            <a:endParaRPr lang="en-US"/>
          </a:p>
        </p:txBody>
      </p:sp>
    </p:spTree>
    <p:extLst>
      <p:ext uri="{BB962C8B-B14F-4D97-AF65-F5344CB8AC3E}">
        <p14:creationId xmlns:p14="http://schemas.microsoft.com/office/powerpoint/2010/main" val="471742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Clr>
                <a:schemeClr val="bg1">
                  <a:lumMod val="95000"/>
                  <a:lumOff val="5000"/>
                </a:schemeClr>
              </a:buClr>
              <a:buFontTx/>
              <a:buNone/>
            </a:pPr>
            <a:r>
              <a:rPr lang="en-US" sz="1200" b="0" dirty="0" smtClean="0">
                <a:solidFill>
                  <a:schemeClr val="accent5">
                    <a:lumMod val="75000"/>
                  </a:schemeClr>
                </a:solidFill>
                <a:latin typeface="+mn-lt"/>
              </a:rPr>
              <a:t>Have a sound drug policy in place – check resources for good policies and have yours</a:t>
            </a:r>
            <a:r>
              <a:rPr lang="en-US" sz="1200" b="0" baseline="0" dirty="0" smtClean="0">
                <a:solidFill>
                  <a:schemeClr val="accent5">
                    <a:lumMod val="75000"/>
                  </a:schemeClr>
                </a:solidFill>
                <a:latin typeface="+mn-lt"/>
              </a:rPr>
              <a:t> reviewed by an attorney </a:t>
            </a:r>
            <a:r>
              <a:rPr lang="en-US" sz="1200" b="1" baseline="0" dirty="0" smtClean="0">
                <a:solidFill>
                  <a:schemeClr val="accent5">
                    <a:lumMod val="75000"/>
                  </a:schemeClr>
                </a:solidFill>
                <a:latin typeface="+mn-lt"/>
              </a:rPr>
              <a:t>WHO IS FAMILIAR </a:t>
            </a:r>
            <a:r>
              <a:rPr lang="en-US" sz="1200" b="0" baseline="0" dirty="0" smtClean="0">
                <a:solidFill>
                  <a:schemeClr val="accent5">
                    <a:lumMod val="75000"/>
                  </a:schemeClr>
                </a:solidFill>
                <a:latin typeface="+mn-lt"/>
              </a:rPr>
              <a:t>with drug/alcohol policies and testing. (Just because they practice law – does not mean they know this area well)</a:t>
            </a:r>
            <a:endParaRPr lang="en-US" sz="1200" b="0" dirty="0" smtClean="0">
              <a:solidFill>
                <a:schemeClr val="accent5">
                  <a:lumMod val="75000"/>
                </a:schemeClr>
              </a:solidFill>
              <a:latin typeface="+mn-lt"/>
            </a:endParaRPr>
          </a:p>
          <a:p>
            <a:pPr marL="228600" lvl="2" indent="0">
              <a:lnSpc>
                <a:spcPct val="150000"/>
              </a:lnSpc>
              <a:buClr>
                <a:schemeClr val="bg1">
                  <a:lumMod val="95000"/>
                  <a:lumOff val="5000"/>
                </a:schemeClr>
              </a:buClr>
              <a:buFontTx/>
              <a:buNone/>
            </a:pPr>
            <a:r>
              <a:rPr lang="en-US" sz="1200" b="0" dirty="0" smtClean="0">
                <a:latin typeface="+mn-lt"/>
              </a:rPr>
              <a:t>Zero-tolerance is absolutely allowable and enforceable and</a:t>
            </a:r>
            <a:r>
              <a:rPr lang="en-US" sz="1200" b="0" baseline="0" dirty="0" smtClean="0">
                <a:latin typeface="+mn-lt"/>
              </a:rPr>
              <a:t> is indeed the BEST practice. Attempting “case-by-case” basis is shaky ground.</a:t>
            </a:r>
            <a:endParaRPr lang="en-US" sz="1200" b="0" dirty="0" smtClean="0">
              <a:solidFill>
                <a:schemeClr val="accent5">
                  <a:lumMod val="75000"/>
                </a:schemeClr>
              </a:solidFill>
              <a:latin typeface="+mn-lt"/>
            </a:endParaRPr>
          </a:p>
          <a:p>
            <a:pPr>
              <a:lnSpc>
                <a:spcPct val="150000"/>
              </a:lnSpc>
              <a:buClr>
                <a:schemeClr val="bg1">
                  <a:lumMod val="95000"/>
                  <a:lumOff val="5000"/>
                </a:schemeClr>
              </a:buClr>
              <a:buFontTx/>
              <a:buNone/>
            </a:pPr>
            <a:r>
              <a:rPr lang="en-US" sz="1200" b="0" dirty="0" smtClean="0">
                <a:solidFill>
                  <a:schemeClr val="accent5">
                    <a:lumMod val="75000"/>
                  </a:schemeClr>
                </a:solidFill>
                <a:latin typeface="+mn-lt"/>
              </a:rPr>
              <a:t>Communicate the policy with all staff &amp; employees – Either one-on-one in orientation or in mandatory</a:t>
            </a:r>
            <a:r>
              <a:rPr lang="en-US" sz="1200" b="0" baseline="0" dirty="0" smtClean="0">
                <a:solidFill>
                  <a:schemeClr val="accent5">
                    <a:lumMod val="75000"/>
                  </a:schemeClr>
                </a:solidFill>
                <a:latin typeface="+mn-lt"/>
              </a:rPr>
              <a:t> all-staff training. Do not neglect to prove this has been communicated and the employee is aware.</a:t>
            </a:r>
          </a:p>
          <a:p>
            <a:pPr>
              <a:lnSpc>
                <a:spcPct val="150000"/>
              </a:lnSpc>
              <a:buClr>
                <a:schemeClr val="bg1">
                  <a:lumMod val="95000"/>
                  <a:lumOff val="5000"/>
                </a:schemeClr>
              </a:buClr>
              <a:buFontTx/>
              <a:buNone/>
            </a:pPr>
            <a:r>
              <a:rPr lang="en-US" sz="1200" b="0" baseline="0" dirty="0" smtClean="0">
                <a:solidFill>
                  <a:schemeClr val="accent5">
                    <a:lumMod val="75000"/>
                  </a:schemeClr>
                </a:solidFill>
                <a:latin typeface="+mn-lt"/>
              </a:rPr>
              <a:t>     </a:t>
            </a:r>
            <a:r>
              <a:rPr lang="en-US" sz="1200" b="0" dirty="0" smtClean="0">
                <a:solidFill>
                  <a:schemeClr val="bg1"/>
                </a:solidFill>
                <a:latin typeface="+mn-lt"/>
              </a:rPr>
              <a:t>Keep signature pages in each employee file for proof – or have a</a:t>
            </a:r>
            <a:r>
              <a:rPr lang="en-US" sz="1200" b="0" baseline="0" dirty="0" smtClean="0">
                <a:solidFill>
                  <a:schemeClr val="bg1"/>
                </a:solidFill>
                <a:latin typeface="+mn-lt"/>
              </a:rPr>
              <a:t> classroom/training sign-in sheet proving that the employee attended training.</a:t>
            </a:r>
            <a:endParaRPr lang="en-US" sz="1200" b="0" dirty="0" smtClean="0">
              <a:solidFill>
                <a:schemeClr val="bg1"/>
              </a:solidFill>
              <a:latin typeface="+mn-lt"/>
            </a:endParaRPr>
          </a:p>
          <a:p>
            <a:endParaRPr lang="en-US" dirty="0"/>
          </a:p>
        </p:txBody>
      </p:sp>
      <p:sp>
        <p:nvSpPr>
          <p:cNvPr id="4" name="Slide Number Placeholder 3"/>
          <p:cNvSpPr>
            <a:spLocks noGrp="1"/>
          </p:cNvSpPr>
          <p:nvPr>
            <p:ph type="sldNum" sz="quarter" idx="10"/>
          </p:nvPr>
        </p:nvSpPr>
        <p:spPr/>
        <p:txBody>
          <a:bodyPr/>
          <a:lstStyle/>
          <a:p>
            <a:fld id="{7F2E8ABE-F154-4D7F-9C14-DFD2D06F2E62}" type="slidenum">
              <a:rPr lang="en-US" smtClean="0"/>
              <a:t>23</a:t>
            </a:fld>
            <a:endParaRPr lang="en-US"/>
          </a:p>
        </p:txBody>
      </p:sp>
    </p:spTree>
    <p:extLst>
      <p:ext uri="{BB962C8B-B14F-4D97-AF65-F5344CB8AC3E}">
        <p14:creationId xmlns:p14="http://schemas.microsoft.com/office/powerpoint/2010/main" val="1632636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Pre-employment</a:t>
            </a:r>
            <a:r>
              <a:rPr lang="en-US" baseline="0" dirty="0" smtClean="0"/>
              <a:t> testing should be a MUST in your company. Never make a job offer without it. In 2 Colorado cases, offers were extended prior to drug test results with no contingency clause and the employee was able to successfully sue for unemployment benefits. </a:t>
            </a:r>
          </a:p>
          <a:p>
            <a:r>
              <a:rPr lang="en-US" b="1" baseline="0" dirty="0" smtClean="0"/>
              <a:t>Post-accident</a:t>
            </a:r>
            <a:r>
              <a:rPr lang="en-US" baseline="0" dirty="0" smtClean="0"/>
              <a:t> testing should be a mandatory company policy with terms and parameters clearly identified. This prevents company liability should an employee cause harm or damage while impaired. It can also alleviate the amount of disability pay-outs if the employee is found at fault due to drug or alcohol impairment. </a:t>
            </a:r>
            <a:r>
              <a:rPr lang="en-US" sz="1200" kern="1200" dirty="0" smtClean="0">
                <a:solidFill>
                  <a:schemeClr val="tx1"/>
                </a:solidFill>
                <a:effectLst/>
                <a:latin typeface="+mn-lt"/>
                <a:ea typeface="+mn-ea"/>
                <a:cs typeface="+mn-cs"/>
              </a:rPr>
              <a:t>A federal report on Workplace Drug-Testing by SAMHSA, states that that employees using marijuana cause 55% more accidents than those who do not and positive drug tests showing THC in the employee’s system verifies 85% more on-the-job injuries by marijuana users.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Random</a:t>
            </a:r>
            <a:r>
              <a:rPr lang="en-US" baseline="0" dirty="0" smtClean="0"/>
              <a:t> testing is highly recommended and the benefits far outweigh the minimal costs. </a:t>
            </a:r>
            <a:r>
              <a:rPr lang="en-US" sz="1200" kern="1200" baseline="0" dirty="0" smtClean="0">
                <a:solidFill>
                  <a:schemeClr val="tx1"/>
                </a:solidFill>
                <a:effectLst/>
                <a:latin typeface="+mn-lt"/>
                <a:ea typeface="+mn-ea"/>
                <a:cs typeface="+mn-cs"/>
              </a:rPr>
              <a:t>Employees who use marijuana regularly have </a:t>
            </a:r>
            <a:r>
              <a:rPr lang="en-US" sz="1200" kern="1200" dirty="0" smtClean="0">
                <a:solidFill>
                  <a:schemeClr val="tx1"/>
                </a:solidFill>
                <a:effectLst/>
                <a:latin typeface="+mn-lt"/>
                <a:ea typeface="+mn-ea"/>
                <a:cs typeface="+mn-cs"/>
              </a:rPr>
              <a:t>increased absenteeism, higher instances of workplace theft and loss of work productivity as additional costs to the employer. In</a:t>
            </a:r>
            <a:r>
              <a:rPr lang="en-US" sz="1200" kern="1200" baseline="0" dirty="0" smtClean="0">
                <a:solidFill>
                  <a:schemeClr val="tx1"/>
                </a:solidFill>
                <a:effectLst/>
                <a:latin typeface="+mn-lt"/>
                <a:ea typeface="+mn-ea"/>
                <a:cs typeface="+mn-cs"/>
              </a:rPr>
              <a:t> the U.S. employee drug use costs employers over $81 billion per year in lost revenues. (SAMHSA)</a:t>
            </a:r>
            <a:endParaRPr lang="en-US" baseline="0" dirty="0" smtClean="0"/>
          </a:p>
          <a:p>
            <a:r>
              <a:rPr lang="en-US" b="1" baseline="0" dirty="0" smtClean="0"/>
              <a:t>Reasonable Cause </a:t>
            </a:r>
            <a:r>
              <a:rPr lang="en-US" baseline="0" dirty="0" smtClean="0"/>
              <a:t>testing should not be confused with random drug testing. In order to call a test “random” you must be able to prove the absolute scientific randomness of the individual being chosen for the test. So call it what it is: Reasonable Cause or Reasonable Suspicion and document it as such. Know the signs and symptoms and make sure all HR personnel and supervisory staff are also trained to detect signs of impairment.</a:t>
            </a:r>
            <a:endParaRPr lang="en-US" dirty="0"/>
          </a:p>
        </p:txBody>
      </p:sp>
      <p:sp>
        <p:nvSpPr>
          <p:cNvPr id="4" name="Slide Number Placeholder 3"/>
          <p:cNvSpPr>
            <a:spLocks noGrp="1"/>
          </p:cNvSpPr>
          <p:nvPr>
            <p:ph type="sldNum" sz="quarter" idx="10"/>
          </p:nvPr>
        </p:nvSpPr>
        <p:spPr/>
        <p:txBody>
          <a:bodyPr/>
          <a:lstStyle/>
          <a:p>
            <a:fld id="{7F2E8ABE-F154-4D7F-9C14-DFD2D06F2E62}" type="slidenum">
              <a:rPr lang="en-US" smtClean="0"/>
              <a:t>24</a:t>
            </a:fld>
            <a:endParaRPr lang="en-US"/>
          </a:p>
        </p:txBody>
      </p:sp>
    </p:spTree>
    <p:extLst>
      <p:ext uri="{BB962C8B-B14F-4D97-AF65-F5344CB8AC3E}">
        <p14:creationId xmlns:p14="http://schemas.microsoft.com/office/powerpoint/2010/main" val="1537651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cut-off levels and what they mean</a:t>
            </a:r>
          </a:p>
          <a:p>
            <a:r>
              <a:rPr lang="en-US" dirty="0" smtClean="0"/>
              <a:t>Know impairment information - DUID</a:t>
            </a:r>
          </a:p>
          <a:p>
            <a:r>
              <a:rPr lang="en-US" dirty="0" smtClean="0"/>
              <a:t>Employers need to stop warning in advance for “clean” testing</a:t>
            </a:r>
          </a:p>
          <a:p>
            <a:r>
              <a:rPr lang="en-US" dirty="0" smtClean="0"/>
              <a:t>Know</a:t>
            </a:r>
            <a:r>
              <a:rPr lang="en-US" baseline="0" dirty="0" smtClean="0"/>
              <a:t> what to look for in a policy</a:t>
            </a:r>
          </a:p>
          <a:p>
            <a:r>
              <a:rPr lang="en-US" baseline="0" dirty="0" smtClean="0"/>
              <a:t>Know about presence in system</a:t>
            </a:r>
          </a:p>
          <a:p>
            <a:r>
              <a:rPr lang="en-US" baseline="0" dirty="0" smtClean="0"/>
              <a:t>Know the latest in testing methods</a:t>
            </a:r>
            <a:endParaRPr lang="en-US" dirty="0"/>
          </a:p>
        </p:txBody>
      </p:sp>
      <p:sp>
        <p:nvSpPr>
          <p:cNvPr id="4" name="Slide Number Placeholder 3"/>
          <p:cNvSpPr>
            <a:spLocks noGrp="1"/>
          </p:cNvSpPr>
          <p:nvPr>
            <p:ph type="sldNum" sz="quarter" idx="10"/>
          </p:nvPr>
        </p:nvSpPr>
        <p:spPr/>
        <p:txBody>
          <a:bodyPr/>
          <a:lstStyle/>
          <a:p>
            <a:fld id="{6FA500F7-EE76-48C8-9A19-4444F2A51A5D}" type="slidenum">
              <a:rPr lang="en-US" smtClean="0"/>
              <a:t>25</a:t>
            </a:fld>
            <a:endParaRPr lang="en-US"/>
          </a:p>
        </p:txBody>
      </p:sp>
    </p:spTree>
    <p:extLst>
      <p:ext uri="{BB962C8B-B14F-4D97-AF65-F5344CB8AC3E}">
        <p14:creationId xmlns:p14="http://schemas.microsoft.com/office/powerpoint/2010/main" val="362744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Tests or POCT testing is an excellent way to determine immediate steps while waiting for lab test</a:t>
            </a:r>
            <a:r>
              <a:rPr lang="en-US" baseline="0" dirty="0" smtClean="0"/>
              <a:t> results to confirm the outcomes.</a:t>
            </a:r>
          </a:p>
          <a:p>
            <a:r>
              <a:rPr lang="en-US" baseline="0" dirty="0" smtClean="0"/>
              <a:t>Testing can be done on-site, however it is highly recommended that your company use a TPA (Third Party Administrator) in order to prevent employees from claiming favoritism or discrimination. A TPA is a certified, trained professional that is highly skilled in drug/alcohol collections and can defend the method of testing in a court of law.</a:t>
            </a:r>
            <a:endParaRPr lang="en-US" dirty="0"/>
          </a:p>
        </p:txBody>
      </p:sp>
      <p:sp>
        <p:nvSpPr>
          <p:cNvPr id="4" name="Slide Number Placeholder 3"/>
          <p:cNvSpPr>
            <a:spLocks noGrp="1"/>
          </p:cNvSpPr>
          <p:nvPr>
            <p:ph type="sldNum" sz="quarter" idx="10"/>
          </p:nvPr>
        </p:nvSpPr>
        <p:spPr/>
        <p:txBody>
          <a:bodyPr/>
          <a:lstStyle/>
          <a:p>
            <a:fld id="{7F2E8ABE-F154-4D7F-9C14-DFD2D06F2E62}" type="slidenum">
              <a:rPr lang="en-US" smtClean="0"/>
              <a:t>27</a:t>
            </a:fld>
            <a:endParaRPr lang="en-US"/>
          </a:p>
        </p:txBody>
      </p:sp>
    </p:spTree>
    <p:extLst>
      <p:ext uri="{BB962C8B-B14F-4D97-AF65-F5344CB8AC3E}">
        <p14:creationId xmlns:p14="http://schemas.microsoft.com/office/powerpoint/2010/main" val="288792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future of the marijuana pioneering spirit will continue to push all boundaries</a:t>
            </a:r>
          </a:p>
          <a:p>
            <a:r>
              <a:rPr lang="en-US" dirty="0" smtClean="0"/>
              <a:t>Legalization is looking more like commercialization</a:t>
            </a:r>
          </a:p>
          <a:p>
            <a:r>
              <a:rPr lang="en-US" dirty="0" smtClean="0"/>
              <a:t>Outcomes are yet unknown</a:t>
            </a:r>
            <a:r>
              <a:rPr lang="en-US" baseline="0" dirty="0" smtClean="0"/>
              <a:t> and will take time</a:t>
            </a:r>
            <a:endParaRPr lang="en-US" dirty="0" smtClean="0"/>
          </a:p>
          <a:p>
            <a:r>
              <a:rPr lang="en-US" b="1" dirty="0" smtClean="0"/>
              <a:t>Either:</a:t>
            </a:r>
          </a:p>
          <a:p>
            <a:pPr lvl="1"/>
            <a:r>
              <a:rPr lang="en-US" b="1" dirty="0" smtClean="0"/>
              <a:t>Lack of regulation standards will cause issues &amp; responses affecting public health and safety – or – </a:t>
            </a:r>
          </a:p>
          <a:p>
            <a:pPr lvl="1"/>
            <a:r>
              <a:rPr lang="en-US" b="1" dirty="0" smtClean="0"/>
              <a:t>Standards will be gradually introduced in response to public health concerns that will continue to strive for balance</a:t>
            </a:r>
          </a:p>
          <a:p>
            <a:pPr lvl="1"/>
            <a:r>
              <a:rPr lang="en-US" b="1" dirty="0" smtClean="0"/>
              <a:t>Efforts could eventually overturn *IF*</a:t>
            </a:r>
            <a:r>
              <a:rPr lang="en-US" b="1" baseline="0" dirty="0" smtClean="0"/>
              <a:t> too many violations occur – but it will take time to tell</a:t>
            </a:r>
            <a:endParaRPr lang="en-US" b="1" dirty="0" smtClean="0"/>
          </a:p>
          <a:p>
            <a:r>
              <a:rPr lang="en-US" dirty="0" smtClean="0"/>
              <a:t>Test cases will move forward that will seek to stretch the parameters of employment law</a:t>
            </a:r>
          </a:p>
          <a:p>
            <a:r>
              <a:rPr lang="en-US" dirty="0" smtClean="0"/>
              <a:t>Employment laws in Colorado remain strongly enforced and supported</a:t>
            </a:r>
          </a:p>
          <a:p>
            <a:endParaRPr lang="en-US" dirty="0"/>
          </a:p>
        </p:txBody>
      </p:sp>
      <p:sp>
        <p:nvSpPr>
          <p:cNvPr id="4" name="Slide Number Placeholder 3"/>
          <p:cNvSpPr>
            <a:spLocks noGrp="1"/>
          </p:cNvSpPr>
          <p:nvPr>
            <p:ph type="sldNum" sz="quarter" idx="10"/>
          </p:nvPr>
        </p:nvSpPr>
        <p:spPr/>
        <p:txBody>
          <a:bodyPr/>
          <a:lstStyle/>
          <a:p>
            <a:fld id="{7F2E8ABE-F154-4D7F-9C14-DFD2D06F2E62}" type="slidenum">
              <a:rPr lang="en-US" smtClean="0"/>
              <a:t>28</a:t>
            </a:fld>
            <a:endParaRPr lang="en-US"/>
          </a:p>
        </p:txBody>
      </p:sp>
    </p:spTree>
    <p:extLst>
      <p:ext uri="{BB962C8B-B14F-4D97-AF65-F5344CB8AC3E}">
        <p14:creationId xmlns:p14="http://schemas.microsoft.com/office/powerpoint/2010/main" val="2612388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Quest Diagnostics’ Drug Testing Index showed that in 2013, positive results for marijuana increased 6.2%.  Marijuana positivity rates were dramatically higher in the two states with legal recreational marijuana:  marijuana positivity rates increased 20% in Colorado and increased 23% in Washington.  Quest Diagnostics Drug Testing Index. (2014, September 11). Workforce drug test positivity rate increases for the first time in 10 years, driven by marijuana and amphetamines, finds Quest Diagnostics Drug Testing </a:t>
            </a:r>
            <a:r>
              <a:rPr lang="en-US" sz="1200" kern="1200" dirty="0" err="1" smtClean="0">
                <a:solidFill>
                  <a:schemeClr val="tx1"/>
                </a:solidFill>
                <a:effectLst/>
                <a:latin typeface="+mn-lt"/>
                <a:ea typeface="+mn-ea"/>
                <a:cs typeface="+mn-cs"/>
              </a:rPr>
              <a:t>Index</a:t>
            </a:r>
            <a:r>
              <a:rPr lang="en-US" sz="1200" kern="1200" baseline="30000" dirty="0" err="1" smtClean="0">
                <a:solidFill>
                  <a:schemeClr val="tx1"/>
                </a:solidFill>
                <a:effectLst/>
                <a:latin typeface="+mn-lt"/>
                <a:ea typeface="+mn-ea"/>
                <a:cs typeface="+mn-cs"/>
              </a:rPr>
              <a:t>TM</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analysis of employment drug tests. Madison, NJ: Quest Diagnostics. Available: </a:t>
            </a:r>
            <a:r>
              <a:rPr lang="en-US" sz="1200" u="sng" kern="1200" dirty="0" smtClean="0">
                <a:solidFill>
                  <a:schemeClr val="tx1"/>
                </a:solidFill>
                <a:effectLst/>
                <a:latin typeface="+mn-lt"/>
                <a:ea typeface="+mn-ea"/>
                <a:cs typeface="+mn-cs"/>
                <a:hlinkClick r:id="rId3"/>
              </a:rPr>
              <a:t>http://www.questdiagnostics.com/home/physicians/health-trends/drug-testing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5A6A01-DF1D-4E88-9ADD-1453AF50A0A5}" type="slidenum">
              <a:rPr lang="en-US" smtClean="0"/>
              <a:t>4</a:t>
            </a:fld>
            <a:endParaRPr lang="en-US"/>
          </a:p>
        </p:txBody>
      </p:sp>
    </p:spTree>
    <p:extLst>
      <p:ext uri="{BB962C8B-B14F-4D97-AF65-F5344CB8AC3E}">
        <p14:creationId xmlns:p14="http://schemas.microsoft.com/office/powerpoint/2010/main" val="30658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Drug Abuse Warning Network which shows emergency department admissions increasing from 16, 251 in 1991 to over 461,028 in 2012 (SAMHSA, 2013). Marijuana-related admissions to hospital Emergency Rooms account for more than all other drugs combined.</a:t>
            </a:r>
            <a:endParaRPr lang="en-US" dirty="0"/>
          </a:p>
        </p:txBody>
      </p:sp>
      <p:sp>
        <p:nvSpPr>
          <p:cNvPr id="4" name="Slide Number Placeholder 3"/>
          <p:cNvSpPr>
            <a:spLocks noGrp="1"/>
          </p:cNvSpPr>
          <p:nvPr>
            <p:ph type="sldNum" sz="quarter" idx="10"/>
          </p:nvPr>
        </p:nvSpPr>
        <p:spPr/>
        <p:txBody>
          <a:bodyPr/>
          <a:lstStyle/>
          <a:p>
            <a:fld id="{C28DC8B7-C0AB-4B45-AD2F-0B929FBC80B8}" type="slidenum">
              <a:rPr lang="en-US" smtClean="0"/>
              <a:t>6</a:t>
            </a:fld>
            <a:endParaRPr lang="en-US"/>
          </a:p>
        </p:txBody>
      </p:sp>
    </p:spTree>
    <p:extLst>
      <p:ext uri="{BB962C8B-B14F-4D97-AF65-F5344CB8AC3E}">
        <p14:creationId xmlns:p14="http://schemas.microsoft.com/office/powerpoint/2010/main" val="1816705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Why are we constantly talking about marijuana? </a:t>
            </a:r>
          </a:p>
          <a:p>
            <a:pPr marL="0" indent="0">
              <a:buFont typeface="Arial" panose="020B0604020202020204" pitchFamily="34" charset="0"/>
              <a:buNone/>
            </a:pPr>
            <a:r>
              <a:rPr lang="en-US" dirty="0" smtClean="0"/>
              <a:t>Because the</a:t>
            </a:r>
            <a:r>
              <a:rPr lang="en-US" baseline="0" dirty="0" smtClean="0"/>
              <a:t> properties and effects of marijuana are evolving so quickly that the professional world must work very hard to stay abreast of the facts, nuances and the scientific studies allowing us to learn more each day about what we are really dealing with. Let’s take these issues one step at a time:</a:t>
            </a:r>
            <a:endParaRPr lang="en-US" dirty="0"/>
          </a:p>
        </p:txBody>
      </p:sp>
      <p:sp>
        <p:nvSpPr>
          <p:cNvPr id="4" name="Slide Number Placeholder 3"/>
          <p:cNvSpPr>
            <a:spLocks noGrp="1"/>
          </p:cNvSpPr>
          <p:nvPr>
            <p:ph type="sldNum" sz="quarter" idx="10"/>
          </p:nvPr>
        </p:nvSpPr>
        <p:spPr/>
        <p:txBody>
          <a:bodyPr/>
          <a:lstStyle/>
          <a:p>
            <a:fld id="{7F2E8ABE-F154-4D7F-9C14-DFD2D06F2E62}" type="slidenum">
              <a:rPr lang="en-US" smtClean="0"/>
              <a:t>11</a:t>
            </a:fld>
            <a:endParaRPr lang="en-US"/>
          </a:p>
        </p:txBody>
      </p:sp>
    </p:spTree>
    <p:extLst>
      <p:ext uri="{BB962C8B-B14F-4D97-AF65-F5344CB8AC3E}">
        <p14:creationId xmlns:p14="http://schemas.microsoft.com/office/powerpoint/2010/main" val="2279868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introduction of vaporizers</a:t>
            </a:r>
            <a:r>
              <a:rPr lang="en-US" baseline="0" dirty="0" smtClean="0"/>
              <a:t> to the marijuana market has allowed a revolution of new thinking in public consumption. The sophisticated products allow employees, students and people in the general public to consume concentrated hash oil virtually without notice.  There is little to no obvious odor depending upon the sophistication of the product. Some companies are considering policies that are consistent with non-smoking on company property, however it is the impairment that must be considered thoughtfully when determining how to handle these products and their usage by employees.</a:t>
            </a:r>
            <a:endParaRPr lang="en-US" dirty="0"/>
          </a:p>
        </p:txBody>
      </p:sp>
      <p:sp>
        <p:nvSpPr>
          <p:cNvPr id="4" name="Slide Number Placeholder 3"/>
          <p:cNvSpPr>
            <a:spLocks noGrp="1"/>
          </p:cNvSpPr>
          <p:nvPr>
            <p:ph type="sldNum" sz="quarter" idx="10"/>
          </p:nvPr>
        </p:nvSpPr>
        <p:spPr/>
        <p:txBody>
          <a:bodyPr/>
          <a:lstStyle/>
          <a:p>
            <a:fld id="{7F2E8ABE-F154-4D7F-9C14-DFD2D06F2E62}" type="slidenum">
              <a:rPr lang="en-US" smtClean="0"/>
              <a:t>12</a:t>
            </a:fld>
            <a:endParaRPr lang="en-US"/>
          </a:p>
        </p:txBody>
      </p:sp>
    </p:spTree>
    <p:extLst>
      <p:ext uri="{BB962C8B-B14F-4D97-AF65-F5344CB8AC3E}">
        <p14:creationId xmlns:p14="http://schemas.microsoft.com/office/powerpoint/2010/main" val="3785526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Edibles come in</a:t>
            </a:r>
            <a:r>
              <a:rPr lang="en-US" baseline="0" dirty="0" smtClean="0"/>
              <a:t> an unlimited array of options that mirror foods you would see people eat every day without question.</a:t>
            </a:r>
          </a:p>
          <a:p>
            <a:r>
              <a:rPr lang="en-US" baseline="0" dirty="0" smtClean="0"/>
              <a:t>Serving suggestions are not standardized, nor are there parameters for determining warning labels, etc.</a:t>
            </a:r>
          </a:p>
          <a:p>
            <a:r>
              <a:rPr lang="en-US" baseline="0" dirty="0" smtClean="0"/>
              <a:t>Potency is highly variable.</a:t>
            </a:r>
          </a:p>
          <a:p>
            <a:r>
              <a:rPr lang="en-US" baseline="0" dirty="0" smtClean="0"/>
              <a:t>Employers would have no way of knowing if an employer were to consume edibles during work hours, except for signs and symptoms of impairment which can take a little longer to manifest through the digestion system.</a:t>
            </a:r>
            <a:endParaRPr lang="en-US" dirty="0"/>
          </a:p>
        </p:txBody>
      </p:sp>
      <p:sp>
        <p:nvSpPr>
          <p:cNvPr id="4" name="Slide Number Placeholder 3"/>
          <p:cNvSpPr>
            <a:spLocks noGrp="1"/>
          </p:cNvSpPr>
          <p:nvPr>
            <p:ph type="sldNum" sz="quarter" idx="10"/>
          </p:nvPr>
        </p:nvSpPr>
        <p:spPr/>
        <p:txBody>
          <a:bodyPr/>
          <a:lstStyle/>
          <a:p>
            <a:fld id="{7F2E8ABE-F154-4D7F-9C14-DFD2D06F2E62}" type="slidenum">
              <a:rPr lang="en-US" smtClean="0"/>
              <a:t>13</a:t>
            </a:fld>
            <a:endParaRPr lang="en-US"/>
          </a:p>
        </p:txBody>
      </p:sp>
    </p:spTree>
    <p:extLst>
      <p:ext uri="{BB962C8B-B14F-4D97-AF65-F5344CB8AC3E}">
        <p14:creationId xmlns:p14="http://schemas.microsoft.com/office/powerpoint/2010/main" val="373033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Treating marijuana the same as alcohol is impossible for several reasons. The potency and serving suggestions for marijuana cannot be standardized in the same way regulatory authorities have measured alcohol, due to lack of uniform measurement techniques. Additionally, there are no measurements for marijuana impairment that relate across-the-board to how we understand alcohol impairment. A simple breath alcohol test allows us to know the immediate blood alcohol ratio impacting the subject’s brain, where no such standard exists for marijuana. To be exact, no such measurement will be ready for years to come.</a:t>
            </a:r>
          </a:p>
          <a:p>
            <a:endParaRPr lang="en-US" dirty="0"/>
          </a:p>
        </p:txBody>
      </p:sp>
      <p:sp>
        <p:nvSpPr>
          <p:cNvPr id="4" name="Slide Number Placeholder 3"/>
          <p:cNvSpPr>
            <a:spLocks noGrp="1"/>
          </p:cNvSpPr>
          <p:nvPr>
            <p:ph type="sldNum" sz="quarter" idx="10"/>
          </p:nvPr>
        </p:nvSpPr>
        <p:spPr/>
        <p:txBody>
          <a:bodyPr/>
          <a:lstStyle/>
          <a:p>
            <a:fld id="{C28DC8B7-C0AB-4B45-AD2F-0B929FBC80B8}" type="slidenum">
              <a:rPr lang="en-US" smtClean="0"/>
              <a:t>15</a:t>
            </a:fld>
            <a:endParaRPr lang="en-US"/>
          </a:p>
        </p:txBody>
      </p:sp>
    </p:spTree>
    <p:extLst>
      <p:ext uri="{BB962C8B-B14F-4D97-AF65-F5344CB8AC3E}">
        <p14:creationId xmlns:p14="http://schemas.microsoft.com/office/powerpoint/2010/main" val="374499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smtClean="0">
                <a:solidFill>
                  <a:schemeClr val="tx1"/>
                </a:solidFill>
              </a:rPr>
              <a:t>Red eyes, strong smell; problems with memory &amp; learning</a:t>
            </a:r>
          </a:p>
          <a:p>
            <a:pPr>
              <a:lnSpc>
                <a:spcPct val="150000"/>
              </a:lnSpc>
            </a:pPr>
            <a:r>
              <a:rPr lang="en-US" dirty="0" smtClean="0">
                <a:solidFill>
                  <a:schemeClr val="tx1"/>
                </a:solidFill>
              </a:rPr>
              <a:t>Distorted perception, difficultly in thinking &amp; problem-solving</a:t>
            </a:r>
          </a:p>
          <a:p>
            <a:pPr>
              <a:lnSpc>
                <a:spcPct val="150000"/>
              </a:lnSpc>
            </a:pPr>
            <a:r>
              <a:rPr lang="en-US" dirty="0" smtClean="0">
                <a:solidFill>
                  <a:schemeClr val="tx1"/>
                </a:solidFill>
              </a:rPr>
              <a:t>Loss of physical &amp; mental coordination in divided attention tasks</a:t>
            </a:r>
          </a:p>
          <a:p>
            <a:pPr>
              <a:lnSpc>
                <a:spcPct val="150000"/>
              </a:lnSpc>
            </a:pPr>
            <a:r>
              <a:rPr lang="en-US" dirty="0" smtClean="0">
                <a:solidFill>
                  <a:schemeClr val="tx1"/>
                </a:solidFill>
              </a:rPr>
              <a:t>Difficulty shifting attention to meet the demands of changes in the environment, and in registering, processing and using information</a:t>
            </a:r>
          </a:p>
          <a:p>
            <a:pPr>
              <a:lnSpc>
                <a:spcPct val="150000"/>
              </a:lnSpc>
            </a:pPr>
            <a:r>
              <a:rPr lang="en-US" dirty="0" smtClean="0">
                <a:solidFill>
                  <a:schemeClr val="tx1"/>
                </a:solidFill>
              </a:rPr>
              <a:t>Perceptual functions are significantly affected</a:t>
            </a:r>
          </a:p>
          <a:p>
            <a:pPr>
              <a:lnSpc>
                <a:spcPct val="150000"/>
              </a:lnSpc>
            </a:pPr>
            <a:r>
              <a:rPr lang="en-US" dirty="0" smtClean="0">
                <a:solidFill>
                  <a:schemeClr val="tx1"/>
                </a:solidFill>
              </a:rPr>
              <a:t>Diminished ability to concentrate and maintain attention</a:t>
            </a:r>
          </a:p>
          <a:p>
            <a:pPr>
              <a:lnSpc>
                <a:spcPct val="150000"/>
              </a:lnSpc>
            </a:pPr>
            <a:r>
              <a:rPr lang="en-US" dirty="0" smtClean="0">
                <a:solidFill>
                  <a:schemeClr val="tx1"/>
                </a:solidFill>
              </a:rPr>
              <a:t>Distorted time &amp; distance tracking</a:t>
            </a:r>
          </a:p>
          <a:p>
            <a:pPr>
              <a:lnSpc>
                <a:spcPct val="150000"/>
              </a:lnSpc>
            </a:pPr>
            <a:r>
              <a:rPr lang="en-US" dirty="0" smtClean="0">
                <a:solidFill>
                  <a:schemeClr val="tx1"/>
                </a:solidFill>
              </a:rPr>
              <a:t>Residual effects have been reported up to 24 hours</a:t>
            </a:r>
          </a:p>
          <a:p>
            <a:r>
              <a:rPr lang="en-US" dirty="0" smtClean="0"/>
              <a:t>Another Source: http://www.webmd.com/mental-health/addiction/marijuana-use-and-its-effects</a:t>
            </a:r>
            <a:endParaRPr lang="en-US" dirty="0"/>
          </a:p>
        </p:txBody>
      </p:sp>
      <p:sp>
        <p:nvSpPr>
          <p:cNvPr id="4" name="Slide Number Placeholder 3"/>
          <p:cNvSpPr>
            <a:spLocks noGrp="1"/>
          </p:cNvSpPr>
          <p:nvPr>
            <p:ph type="sldNum" sz="quarter" idx="10"/>
          </p:nvPr>
        </p:nvSpPr>
        <p:spPr/>
        <p:txBody>
          <a:bodyPr/>
          <a:lstStyle/>
          <a:p>
            <a:fld id="{7F2E8ABE-F154-4D7F-9C14-DFD2D06F2E62}" type="slidenum">
              <a:rPr lang="en-US" smtClean="0"/>
              <a:t>16</a:t>
            </a:fld>
            <a:endParaRPr lang="en-US"/>
          </a:p>
        </p:txBody>
      </p:sp>
    </p:spTree>
    <p:extLst>
      <p:ext uri="{BB962C8B-B14F-4D97-AF65-F5344CB8AC3E}">
        <p14:creationId xmlns:p14="http://schemas.microsoft.com/office/powerpoint/2010/main" val="2669050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smtClean="0">
                <a:solidFill>
                  <a:schemeClr val="tx1"/>
                </a:solidFill>
              </a:rPr>
              <a:t>Fatigue, paranoia, possible psychosis, memory problems</a:t>
            </a:r>
          </a:p>
          <a:p>
            <a:pPr>
              <a:lnSpc>
                <a:spcPct val="150000"/>
              </a:lnSpc>
            </a:pPr>
            <a:r>
              <a:rPr lang="en-US" dirty="0" smtClean="0">
                <a:solidFill>
                  <a:schemeClr val="tx1"/>
                </a:solidFill>
              </a:rPr>
              <a:t>Mood alterations, decreased motor coordination, lethargy, slurred speech, &amp; dizziness</a:t>
            </a:r>
          </a:p>
          <a:p>
            <a:pPr>
              <a:lnSpc>
                <a:spcPct val="150000"/>
              </a:lnSpc>
            </a:pPr>
            <a:r>
              <a:rPr lang="en-US" dirty="0" smtClean="0">
                <a:solidFill>
                  <a:schemeClr val="tx1"/>
                </a:solidFill>
              </a:rPr>
              <a:t>Impaired health – lung damage, behavioral changes, reproductive, cardiovascular &amp; immunological effects</a:t>
            </a:r>
          </a:p>
          <a:p>
            <a:pPr>
              <a:lnSpc>
                <a:spcPct val="150000"/>
              </a:lnSpc>
            </a:pPr>
            <a:r>
              <a:rPr lang="en-US" dirty="0" smtClean="0">
                <a:solidFill>
                  <a:schemeClr val="tx1"/>
                </a:solidFill>
              </a:rPr>
              <a:t>Respiratory problems similar to tobacco smokers , daily cough &amp; phlegm, symptoms of chronic bronchitis. (The amount of tar inhaled and the level of carbon monoxide absorbed by marijuana smokers is 3 to 5 times greater than among tobacco smokers.)</a:t>
            </a:r>
          </a:p>
        </p:txBody>
      </p:sp>
      <p:sp>
        <p:nvSpPr>
          <p:cNvPr id="4" name="Slide Number Placeholder 3"/>
          <p:cNvSpPr>
            <a:spLocks noGrp="1"/>
          </p:cNvSpPr>
          <p:nvPr>
            <p:ph type="sldNum" sz="quarter" idx="10"/>
          </p:nvPr>
        </p:nvSpPr>
        <p:spPr/>
        <p:txBody>
          <a:bodyPr/>
          <a:lstStyle/>
          <a:p>
            <a:fld id="{7F2E8ABE-F154-4D7F-9C14-DFD2D06F2E62}" type="slidenum">
              <a:rPr lang="en-US" smtClean="0"/>
              <a:t>17</a:t>
            </a:fld>
            <a:endParaRPr lang="en-US"/>
          </a:p>
        </p:txBody>
      </p:sp>
    </p:spTree>
    <p:extLst>
      <p:ext uri="{BB962C8B-B14F-4D97-AF65-F5344CB8AC3E}">
        <p14:creationId xmlns:p14="http://schemas.microsoft.com/office/powerpoint/2010/main" val="2363787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FB6786C-6326-4322-8CB1-FB4003A5A34C}" type="datetimeFigureOut">
              <a:rPr lang="en-US" smtClean="0"/>
              <a:t>9/20/2015</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C31DD1F-D169-4561-970C-BB9380145329}"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07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B6786C-6326-4322-8CB1-FB4003A5A34C}"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1DD1F-D169-4561-970C-BB9380145329}" type="slidenum">
              <a:rPr lang="en-US" smtClean="0"/>
              <a:t>‹#›</a:t>
            </a:fld>
            <a:endParaRPr lang="en-US"/>
          </a:p>
        </p:txBody>
      </p:sp>
    </p:spTree>
    <p:extLst>
      <p:ext uri="{BB962C8B-B14F-4D97-AF65-F5344CB8AC3E}">
        <p14:creationId xmlns:p14="http://schemas.microsoft.com/office/powerpoint/2010/main" val="574651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B6786C-6326-4322-8CB1-FB4003A5A34C}"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1DD1F-D169-4561-970C-BB9380145329}" type="slidenum">
              <a:rPr lang="en-US" smtClean="0"/>
              <a:t>‹#›</a:t>
            </a:fld>
            <a:endParaRPr lang="en-US"/>
          </a:p>
        </p:txBody>
      </p:sp>
    </p:spTree>
    <p:extLst>
      <p:ext uri="{BB962C8B-B14F-4D97-AF65-F5344CB8AC3E}">
        <p14:creationId xmlns:p14="http://schemas.microsoft.com/office/powerpoint/2010/main" val="1783282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B6786C-6326-4322-8CB1-FB4003A5A34C}"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1DD1F-D169-4561-970C-BB9380145329}" type="slidenum">
              <a:rPr lang="en-US" smtClean="0"/>
              <a:t>‹#›</a:t>
            </a:fld>
            <a:endParaRPr lang="en-US"/>
          </a:p>
        </p:txBody>
      </p:sp>
    </p:spTree>
    <p:extLst>
      <p:ext uri="{BB962C8B-B14F-4D97-AF65-F5344CB8AC3E}">
        <p14:creationId xmlns:p14="http://schemas.microsoft.com/office/powerpoint/2010/main" val="341099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B6786C-6326-4322-8CB1-FB4003A5A34C}"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1DD1F-D169-4561-970C-BB9380145329}"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55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B6786C-6326-4322-8CB1-FB4003A5A34C}" type="datetimeFigureOut">
              <a:rPr lang="en-US" smtClean="0"/>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1DD1F-D169-4561-970C-BB9380145329}" type="slidenum">
              <a:rPr lang="en-US" smtClean="0"/>
              <a:t>‹#›</a:t>
            </a:fld>
            <a:endParaRPr lang="en-US"/>
          </a:p>
        </p:txBody>
      </p:sp>
    </p:spTree>
    <p:extLst>
      <p:ext uri="{BB962C8B-B14F-4D97-AF65-F5344CB8AC3E}">
        <p14:creationId xmlns:p14="http://schemas.microsoft.com/office/powerpoint/2010/main" val="384586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B6786C-6326-4322-8CB1-FB4003A5A34C}" type="datetimeFigureOut">
              <a:rPr lang="en-US" smtClean="0"/>
              <a:t>9/20/2015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31DD1F-D169-4561-970C-BB9380145329}" type="slidenum">
              <a:rPr lang="en-US" smtClean="0"/>
              <a:t>‹#›</a:t>
            </a:fld>
            <a:endParaRPr lang="en-US"/>
          </a:p>
        </p:txBody>
      </p:sp>
    </p:spTree>
    <p:extLst>
      <p:ext uri="{BB962C8B-B14F-4D97-AF65-F5344CB8AC3E}">
        <p14:creationId xmlns:p14="http://schemas.microsoft.com/office/powerpoint/2010/main" val="128520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B6786C-6326-4322-8CB1-FB4003A5A34C}" type="datetimeFigureOut">
              <a:rPr lang="en-US" smtClean="0"/>
              <a:t>9/20/2015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31DD1F-D169-4561-970C-BB9380145329}" type="slidenum">
              <a:rPr lang="en-US" smtClean="0"/>
              <a:t>‹#›</a:t>
            </a:fld>
            <a:endParaRPr lang="en-US"/>
          </a:p>
        </p:txBody>
      </p:sp>
    </p:spTree>
    <p:extLst>
      <p:ext uri="{BB962C8B-B14F-4D97-AF65-F5344CB8AC3E}">
        <p14:creationId xmlns:p14="http://schemas.microsoft.com/office/powerpoint/2010/main" val="1947133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6786C-6326-4322-8CB1-FB4003A5A34C}" type="datetimeFigureOut">
              <a:rPr lang="en-US" smtClean="0"/>
              <a:t>9/20/2015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31DD1F-D169-4561-970C-BB9380145329}" type="slidenum">
              <a:rPr lang="en-US" smtClean="0"/>
              <a:t>‹#›</a:t>
            </a:fld>
            <a:endParaRPr lang="en-US"/>
          </a:p>
        </p:txBody>
      </p:sp>
    </p:spTree>
    <p:extLst>
      <p:ext uri="{BB962C8B-B14F-4D97-AF65-F5344CB8AC3E}">
        <p14:creationId xmlns:p14="http://schemas.microsoft.com/office/powerpoint/2010/main" val="39293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6786C-6326-4322-8CB1-FB4003A5A34C}" type="datetimeFigureOut">
              <a:rPr lang="en-US" smtClean="0"/>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1DD1F-D169-4561-970C-BB9380145329}" type="slidenum">
              <a:rPr lang="en-US" smtClean="0"/>
              <a:t>‹#›</a:t>
            </a:fld>
            <a:endParaRPr lang="en-US"/>
          </a:p>
        </p:txBody>
      </p:sp>
    </p:spTree>
    <p:extLst>
      <p:ext uri="{BB962C8B-B14F-4D97-AF65-F5344CB8AC3E}">
        <p14:creationId xmlns:p14="http://schemas.microsoft.com/office/powerpoint/2010/main" val="3762082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6786C-6326-4322-8CB1-FB4003A5A34C}" type="datetimeFigureOut">
              <a:rPr lang="en-US" smtClean="0"/>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1DD1F-D169-4561-970C-BB9380145329}" type="slidenum">
              <a:rPr lang="en-US" smtClean="0"/>
              <a:t>‹#›</a:t>
            </a:fld>
            <a:endParaRPr lang="en-US"/>
          </a:p>
        </p:txBody>
      </p:sp>
    </p:spTree>
    <p:extLst>
      <p:ext uri="{BB962C8B-B14F-4D97-AF65-F5344CB8AC3E}">
        <p14:creationId xmlns:p14="http://schemas.microsoft.com/office/powerpoint/2010/main" val="89696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FB6786C-6326-4322-8CB1-FB4003A5A34C}" type="datetimeFigureOut">
              <a:rPr lang="en-US" smtClean="0"/>
              <a:t>9/20/2015</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C31DD1F-D169-4561-970C-BB9380145329}" type="slidenum">
              <a:rPr lang="en-US" smtClean="0"/>
              <a:t>‹#›</a:t>
            </a:fld>
            <a:endParaRPr lang="en-US"/>
          </a:p>
        </p:txBody>
      </p:sp>
    </p:spTree>
    <p:extLst>
      <p:ext uri="{BB962C8B-B14F-4D97-AF65-F5344CB8AC3E}">
        <p14:creationId xmlns:p14="http://schemas.microsoft.com/office/powerpoint/2010/main" val="366738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jpeg"/><Relationship Id="rId5" Type="http://schemas.microsoft.com/office/2007/relationships/hdphoto" Target="../media/hdphoto3.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6.jpe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drugabuse.gov/news-events/news-releases/2014/05/more-colorado-drivers-in-fatal-car-crashes-testing-positive-marijuan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5.wdp"/></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hyperlink" Target="http://www.samhsa.gov/data/trends/htm"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Legalized Marijuana</a:t>
            </a:r>
            <a:br>
              <a:rPr lang="en-US" dirty="0" smtClean="0"/>
            </a:br>
            <a:r>
              <a:rPr lang="en-US" dirty="0" smtClean="0"/>
              <a:t>&amp; Workplace implications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40" y="4039737"/>
            <a:ext cx="4050245" cy="2699614"/>
          </a:xfrm>
          <a:prstGeom prst="rect">
            <a:avLst/>
          </a:prstGeom>
          <a:effectLst>
            <a:softEdge rad="317500"/>
          </a:effectLst>
        </p:spPr>
      </p:pic>
      <p:sp>
        <p:nvSpPr>
          <p:cNvPr id="3" name="Subtitle 2"/>
          <p:cNvSpPr>
            <a:spLocks noGrp="1"/>
          </p:cNvSpPr>
          <p:nvPr>
            <p:ph type="subTitle" idx="1"/>
          </p:nvPr>
        </p:nvSpPr>
        <p:spPr/>
        <p:txBody>
          <a:bodyPr/>
          <a:lstStyle/>
          <a:p>
            <a:r>
              <a:rPr lang="en-US" b="1" dirty="0" smtClean="0"/>
              <a:t>Changing the Culture of Workplace Safety</a:t>
            </a:r>
          </a:p>
          <a:p>
            <a:endParaRPr lang="en-US" dirty="0"/>
          </a:p>
        </p:txBody>
      </p:sp>
    </p:spTree>
    <p:extLst>
      <p:ext uri="{BB962C8B-B14F-4D97-AF65-F5344CB8AC3E}">
        <p14:creationId xmlns:p14="http://schemas.microsoft.com/office/powerpoint/2010/main" val="3444009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69135" y="2662552"/>
            <a:ext cx="651573" cy="651573"/>
          </a:xfrm>
          <a:prstGeom prst="rect">
            <a:avLst/>
          </a:prstGeom>
          <a:effectLst/>
        </p:spPr>
      </p:pic>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3460" y="4850642"/>
            <a:ext cx="716971" cy="716971"/>
          </a:xfrm>
          <a:prstGeom prst="rect">
            <a:avLst/>
          </a:prstGeom>
        </p:spPr>
      </p:pic>
      <p:sp>
        <p:nvSpPr>
          <p:cNvPr id="4" name="Content Placeholder 3"/>
          <p:cNvSpPr>
            <a:spLocks noGrp="1"/>
          </p:cNvSpPr>
          <p:nvPr>
            <p:ph sz="quarter" idx="4294967295"/>
          </p:nvPr>
        </p:nvSpPr>
        <p:spPr>
          <a:xfrm>
            <a:off x="1612425" y="449621"/>
            <a:ext cx="9687922" cy="6363299"/>
          </a:xfrm>
          <a:prstGeom prst="rect">
            <a:avLst/>
          </a:prstGeom>
        </p:spPr>
        <p:txBody>
          <a:bodyPr>
            <a:normAutofit fontScale="92500" lnSpcReduction="20000"/>
          </a:bodyPr>
          <a:lstStyle/>
          <a:p>
            <a:pPr marL="0" indent="0">
              <a:buNone/>
            </a:pPr>
            <a:r>
              <a:rPr lang="en-US" sz="1900" b="1" u="sng" dirty="0">
                <a:solidFill>
                  <a:srgbClr val="0070C0"/>
                </a:solidFill>
                <a:effectLst>
                  <a:outerShdw blurRad="38100" dist="38100" dir="2700000" algn="tl">
                    <a:srgbClr val="000000">
                      <a:alpha val="43137"/>
                    </a:srgbClr>
                  </a:outerShdw>
                </a:effectLst>
              </a:rPr>
              <a:t>American Psychiatric Association </a:t>
            </a:r>
            <a:endParaRPr lang="en-US" sz="1900" b="1" dirty="0">
              <a:solidFill>
                <a:srgbClr val="0070C0"/>
              </a:solidFill>
              <a:effectLst>
                <a:outerShdw blurRad="38100" dist="38100" dir="2700000" algn="tl">
                  <a:srgbClr val="000000">
                    <a:alpha val="43137"/>
                  </a:srgbClr>
                </a:outerShdw>
              </a:effectLst>
            </a:endParaRPr>
          </a:p>
          <a:p>
            <a:pPr>
              <a:buClr>
                <a:schemeClr val="bg1"/>
              </a:buClr>
            </a:pPr>
            <a:r>
              <a:rPr lang="en-US" dirty="0" smtClean="0"/>
              <a:t>“There </a:t>
            </a:r>
            <a:r>
              <a:rPr lang="en-US" dirty="0"/>
              <a:t>is no current scientific evidence that marijuana is in any way beneficial for the treatment of any psychiatric disorder. In contrast, current evidence supports, at minimum, a strong association of cannabis use with the onset of psychiatric disorders. Adolescents are particularly vulnerable to harm, given the effects of cannabis on neurological development.” </a:t>
            </a:r>
            <a:endParaRPr lang="en-US" dirty="0" smtClean="0"/>
          </a:p>
          <a:p>
            <a:pPr marL="0" indent="0">
              <a:buClr>
                <a:schemeClr val="bg1"/>
              </a:buClr>
              <a:buNone/>
            </a:pPr>
            <a:endParaRPr lang="en-US" sz="800" dirty="0"/>
          </a:p>
          <a:p>
            <a:pPr marL="0" indent="0">
              <a:buClr>
                <a:schemeClr val="bg1"/>
              </a:buClr>
              <a:buNone/>
            </a:pPr>
            <a:r>
              <a:rPr lang="en-US" sz="1900" b="1" u="sng" dirty="0">
                <a:solidFill>
                  <a:srgbClr val="0070C0"/>
                </a:solidFill>
                <a:effectLst>
                  <a:outerShdw blurRad="38100" dist="38100" dir="2700000" algn="tl">
                    <a:srgbClr val="000000">
                      <a:alpha val="43137"/>
                    </a:srgbClr>
                  </a:outerShdw>
                </a:effectLst>
              </a:rPr>
              <a:t>American Society of Addiction Medicine</a:t>
            </a:r>
            <a:endParaRPr lang="en-US" sz="1900" b="1" dirty="0">
              <a:solidFill>
                <a:srgbClr val="0070C0"/>
              </a:solidFill>
              <a:effectLst>
                <a:outerShdw blurRad="38100" dist="38100" dir="2700000" algn="tl">
                  <a:srgbClr val="000000">
                    <a:alpha val="43137"/>
                  </a:srgbClr>
                </a:outerShdw>
              </a:effectLst>
            </a:endParaRPr>
          </a:p>
          <a:p>
            <a:pPr>
              <a:buClr>
                <a:schemeClr val="bg1"/>
              </a:buClr>
            </a:pPr>
            <a:r>
              <a:rPr lang="en-US" dirty="0"/>
              <a:t>“ASAM asserts that cannabis, cannabis-based products, and cannabis delivery devices should be subject to the same standards that are applicable to other prescription medications and medical devices and that these products should not be distributed or otherwise provided to patients unless and until such products or devices have received marketing approval from the Food and Drug Administration. ASAM rejects smoking as a means of drug delivery since it is not safe. ASAM rejects a process whereby State and local ballot initiatives approve medicines because these initiatives are being decided by individuals not qualified to make such decisions.” </a:t>
            </a:r>
            <a:endParaRPr lang="en-US" dirty="0" smtClean="0"/>
          </a:p>
          <a:p>
            <a:pPr marL="0" indent="0">
              <a:buClr>
                <a:schemeClr val="bg1"/>
              </a:buClr>
              <a:buNone/>
            </a:pPr>
            <a:endParaRPr lang="en-US" sz="800" dirty="0"/>
          </a:p>
          <a:p>
            <a:pPr marL="0" indent="0">
              <a:buClr>
                <a:schemeClr val="bg1"/>
              </a:buClr>
              <a:buNone/>
            </a:pPr>
            <a:r>
              <a:rPr lang="en-US" sz="1900" b="1" u="sng" dirty="0">
                <a:solidFill>
                  <a:srgbClr val="0070C0"/>
                </a:solidFill>
                <a:effectLst>
                  <a:outerShdw blurRad="38100" dist="38100" dir="2700000" algn="tl">
                    <a:srgbClr val="000000">
                      <a:alpha val="43137"/>
                    </a:srgbClr>
                  </a:outerShdw>
                </a:effectLst>
              </a:rPr>
              <a:t>American Medical Association</a:t>
            </a:r>
          </a:p>
          <a:p>
            <a:pPr>
              <a:buClr>
                <a:schemeClr val="bg1"/>
              </a:buClr>
            </a:pPr>
            <a:r>
              <a:rPr lang="en-US" dirty="0" smtClean="0"/>
              <a:t>“Our </a:t>
            </a:r>
            <a:r>
              <a:rPr lang="en-US" dirty="0"/>
              <a:t>AMA </a:t>
            </a:r>
            <a:r>
              <a:rPr lang="en-US" dirty="0" smtClean="0"/>
              <a:t>discourages </a:t>
            </a:r>
            <a:r>
              <a:rPr lang="en-US" dirty="0"/>
              <a:t>cannabis use, especially by persons vulnerable to the drug’s effects and in high-risk situations; </a:t>
            </a:r>
            <a:r>
              <a:rPr lang="en-US" dirty="0" smtClean="0"/>
              <a:t>supports </a:t>
            </a:r>
            <a:r>
              <a:rPr lang="en-US" dirty="0"/>
              <a:t>the determination of consequences of long-term cannabis use through concentrated research, especially among youth and </a:t>
            </a:r>
            <a:r>
              <a:rPr lang="en-US" dirty="0" smtClean="0"/>
              <a:t>adolescents; </a:t>
            </a:r>
            <a:r>
              <a:rPr lang="en-US" dirty="0"/>
              <a:t>believes </a:t>
            </a:r>
            <a:r>
              <a:rPr lang="en-US" dirty="0" smtClean="0"/>
              <a:t>that </a:t>
            </a:r>
            <a:r>
              <a:rPr lang="en-US" dirty="0"/>
              <a:t>cannabis is a dangerous drug and as such is a public health concern.”  </a:t>
            </a:r>
          </a:p>
        </p:txBody>
      </p:sp>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767146" y="418944"/>
            <a:ext cx="609600" cy="609600"/>
          </a:xfrm>
          <a:prstGeom prst="rect">
            <a:avLst/>
          </a:prstGeom>
        </p:spPr>
      </p:pic>
      <p:pic>
        <p:nvPicPr>
          <p:cNvPr id="9" name="Picture 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spTree>
    <p:extLst>
      <p:ext uri="{BB962C8B-B14F-4D97-AF65-F5344CB8AC3E}">
        <p14:creationId xmlns:p14="http://schemas.microsoft.com/office/powerpoint/2010/main" val="270736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4532" y="446759"/>
            <a:ext cx="7315200" cy="1154097"/>
          </a:xfrm>
          <a:prstGeom prst="flowChartDelay">
            <a:avLst/>
          </a:prstGeom>
        </p:spPr>
        <p:style>
          <a:lnRef idx="2">
            <a:schemeClr val="accent3">
              <a:shade val="50000"/>
            </a:schemeClr>
          </a:lnRef>
          <a:fillRef idx="1">
            <a:schemeClr val="accent3"/>
          </a:fillRef>
          <a:effectRef idx="0">
            <a:schemeClr val="accent3"/>
          </a:effectRef>
          <a:fontRef idx="minor">
            <a:schemeClr val="lt1"/>
          </a:fontRef>
        </p:style>
        <p:txBody>
          <a:bodyPr anchor="ctr">
            <a:norm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rPr>
              <a:t>TODAY’S MARIJUANA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endParaRPr>
          </a:p>
        </p:txBody>
      </p:sp>
      <p:sp>
        <p:nvSpPr>
          <p:cNvPr id="3" name="Content Placeholder 2"/>
          <p:cNvSpPr>
            <a:spLocks noGrp="1"/>
          </p:cNvSpPr>
          <p:nvPr>
            <p:ph idx="4294967295"/>
          </p:nvPr>
        </p:nvSpPr>
        <p:spPr>
          <a:xfrm>
            <a:off x="2529176" y="1749892"/>
            <a:ext cx="8534400" cy="4623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nSpc>
                <a:spcPct val="150000"/>
              </a:lnSpc>
              <a:buClr>
                <a:schemeClr val="bg1"/>
              </a:buClr>
            </a:pPr>
            <a:r>
              <a:rPr lang="en-US" sz="2400" dirty="0"/>
              <a:t>Higher THC than we’ve ever seen before</a:t>
            </a:r>
          </a:p>
          <a:p>
            <a:pPr>
              <a:lnSpc>
                <a:spcPct val="150000"/>
              </a:lnSpc>
              <a:buClr>
                <a:schemeClr val="bg1"/>
              </a:buClr>
            </a:pPr>
            <a:r>
              <a:rPr lang="en-US" sz="2400" dirty="0"/>
              <a:t>New delivery systems that are beyond our standard thinking</a:t>
            </a:r>
          </a:p>
          <a:p>
            <a:pPr>
              <a:lnSpc>
                <a:spcPct val="150000"/>
              </a:lnSpc>
              <a:buClr>
                <a:schemeClr val="bg1"/>
              </a:buClr>
            </a:pPr>
            <a:r>
              <a:rPr lang="en-US" sz="2400" dirty="0"/>
              <a:t>Longer lasting impairment</a:t>
            </a:r>
          </a:p>
          <a:p>
            <a:pPr>
              <a:lnSpc>
                <a:spcPct val="150000"/>
              </a:lnSpc>
              <a:buClr>
                <a:schemeClr val="bg1"/>
              </a:buClr>
            </a:pPr>
            <a:r>
              <a:rPr lang="en-US" sz="2400" dirty="0"/>
              <a:t>Confusing lack of standards regarding how to handle private use by employees</a:t>
            </a:r>
          </a:p>
          <a:p>
            <a:pPr>
              <a:lnSpc>
                <a:spcPct val="150000"/>
              </a:lnSpc>
              <a:buClr>
                <a:schemeClr val="bg1"/>
              </a:buClr>
            </a:pPr>
            <a:r>
              <a:rPr lang="en-US" sz="2400" dirty="0"/>
              <a:t>Edible products </a:t>
            </a:r>
            <a:r>
              <a:rPr lang="en-US" sz="2400" dirty="0" smtClean="0"/>
              <a:t>complicate </a:t>
            </a:r>
            <a:r>
              <a:rPr lang="en-US" sz="2400" dirty="0"/>
              <a:t>the issue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179"/>
          <a:stretch/>
        </p:blipFill>
        <p:spPr>
          <a:xfrm>
            <a:off x="464320" y="-288573"/>
            <a:ext cx="3154847" cy="2624760"/>
          </a:xfrm>
          <a:prstGeom prst="rect">
            <a:avLst/>
          </a:prstGeom>
          <a:effectLst>
            <a:softEdge rad="317500"/>
          </a:effectLst>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spTree>
    <p:extLst>
      <p:ext uri="{BB962C8B-B14F-4D97-AF65-F5344CB8AC3E}">
        <p14:creationId xmlns:p14="http://schemas.microsoft.com/office/powerpoint/2010/main" val="2989398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609" y="370765"/>
            <a:ext cx="7315200" cy="1154097"/>
          </a:xfrm>
        </p:spPr>
        <p:txBody>
          <a:bodyPr anchor="ctr">
            <a:normAutofit/>
          </a:bodyPr>
          <a:lstStyle/>
          <a:p>
            <a:pPr algn="ctr"/>
            <a:r>
              <a:rPr lang="en-US" sz="6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TRENDS</a:t>
            </a:r>
            <a:endPar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8792" r="11301"/>
          <a:stretch/>
        </p:blipFill>
        <p:spPr>
          <a:xfrm>
            <a:off x="5862263" y="1428506"/>
            <a:ext cx="5533734" cy="4524290"/>
          </a:xfrm>
          <a:prstGeom prst="rect">
            <a:avLst/>
          </a:prstGeom>
          <a:effectLst>
            <a:softEdge rad="1270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471" y="1900540"/>
            <a:ext cx="5851339" cy="3580222"/>
          </a:xfrm>
          <a:prstGeom prst="rect">
            <a:avLst/>
          </a:prstGeom>
          <a:effectLst>
            <a:softEdge rad="127000"/>
          </a:effectLst>
        </p:spPr>
      </p:pic>
    </p:spTree>
    <p:extLst>
      <p:ext uri="{BB962C8B-B14F-4D97-AF65-F5344CB8AC3E}">
        <p14:creationId xmlns:p14="http://schemas.microsoft.com/office/powerpoint/2010/main" val="3091846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38344" y="534572"/>
            <a:ext cx="3991058" cy="2674972"/>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383619"/>
            <a:ext cx="5727192" cy="3181773"/>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16379" r="8436" b="18920"/>
          <a:stretch/>
        </p:blipFill>
        <p:spPr>
          <a:xfrm>
            <a:off x="5791199" y="534572"/>
            <a:ext cx="5013605" cy="265702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8344" y="3372971"/>
            <a:ext cx="2366497" cy="147489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43075" y="5011293"/>
            <a:ext cx="2876550" cy="1590675"/>
          </a:xfrm>
          <a:prstGeom prst="rect">
            <a:avLst/>
          </a:prstGeom>
        </p:spPr>
      </p:pic>
      <p:pic>
        <p:nvPicPr>
          <p:cNvPr id="11" name="Picture 10"/>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spTree>
    <p:extLst>
      <p:ext uri="{BB962C8B-B14F-4D97-AF65-F5344CB8AC3E}">
        <p14:creationId xmlns:p14="http://schemas.microsoft.com/office/powerpoint/2010/main" val="3260867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212" y="621277"/>
            <a:ext cx="10058400" cy="5632704"/>
          </a:xfrm>
          <a:prstGeom prst="rect">
            <a:avLst/>
          </a:prstGeom>
          <a:effectLst>
            <a:softEdge rad="317500"/>
          </a:effectLst>
        </p:spPr>
      </p:pic>
    </p:spTree>
    <p:extLst>
      <p:ext uri="{BB962C8B-B14F-4D97-AF65-F5344CB8AC3E}">
        <p14:creationId xmlns:p14="http://schemas.microsoft.com/office/powerpoint/2010/main" val="989203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6172199" y="2057400"/>
            <a:ext cx="4309281" cy="4191000"/>
          </a:xfrm>
          <a:prstGeom prst="rect">
            <a:avLst/>
          </a:prstGeom>
        </p:spPr>
        <p:txBody>
          <a:bodyPr>
            <a:noAutofit/>
          </a:bodyPr>
          <a:lstStyle/>
          <a:p>
            <a:r>
              <a:rPr lang="en-US" sz="2000" dirty="0">
                <a:solidFill>
                  <a:schemeClr val="accent6">
                    <a:lumMod val="50000"/>
                  </a:schemeClr>
                </a:solidFill>
              </a:rPr>
              <a:t>Costs are as yet unknown</a:t>
            </a:r>
          </a:p>
          <a:p>
            <a:r>
              <a:rPr lang="en-US" sz="2000" dirty="0">
                <a:solidFill>
                  <a:schemeClr val="accent6">
                    <a:lumMod val="50000"/>
                  </a:schemeClr>
                </a:solidFill>
              </a:rPr>
              <a:t>No limits on THC</a:t>
            </a:r>
          </a:p>
          <a:p>
            <a:r>
              <a:rPr lang="en-US" sz="2000" dirty="0">
                <a:solidFill>
                  <a:schemeClr val="accent6">
                    <a:lumMod val="50000"/>
                  </a:schemeClr>
                </a:solidFill>
              </a:rPr>
              <a:t>No standardized measurement </a:t>
            </a:r>
          </a:p>
          <a:p>
            <a:r>
              <a:rPr lang="en-US" sz="2000" dirty="0">
                <a:solidFill>
                  <a:schemeClr val="accent6">
                    <a:lumMod val="50000"/>
                  </a:schemeClr>
                </a:solidFill>
              </a:rPr>
              <a:t>#2 Reason for Addiction in the U.S.</a:t>
            </a:r>
          </a:p>
          <a:p>
            <a:r>
              <a:rPr lang="en-US" sz="2000" dirty="0">
                <a:solidFill>
                  <a:schemeClr val="accent6">
                    <a:lumMod val="50000"/>
                  </a:schemeClr>
                </a:solidFill>
              </a:rPr>
              <a:t>Impairment has no measurement</a:t>
            </a:r>
          </a:p>
          <a:p>
            <a:r>
              <a:rPr lang="en-US" sz="2000" dirty="0" smtClean="0">
                <a:solidFill>
                  <a:schemeClr val="accent6">
                    <a:lumMod val="50000"/>
                  </a:schemeClr>
                </a:solidFill>
              </a:rPr>
              <a:t>Fat soluble – </a:t>
            </a:r>
            <a:r>
              <a:rPr lang="en-US" sz="2000" dirty="0">
                <a:solidFill>
                  <a:schemeClr val="accent6">
                    <a:lumMod val="50000"/>
                  </a:schemeClr>
                </a:solidFill>
              </a:rPr>
              <a:t>highly individualized</a:t>
            </a:r>
          </a:p>
          <a:p>
            <a:r>
              <a:rPr lang="en-US" sz="2000" dirty="0">
                <a:solidFill>
                  <a:schemeClr val="accent6">
                    <a:lumMod val="50000"/>
                  </a:schemeClr>
                </a:solidFill>
              </a:rPr>
              <a:t>Impairment with stronger THC lasting for 1-3 </a:t>
            </a:r>
            <a:r>
              <a:rPr lang="en-US" sz="2000" dirty="0" smtClean="0">
                <a:solidFill>
                  <a:schemeClr val="accent6">
                    <a:lumMod val="50000"/>
                  </a:schemeClr>
                </a:solidFill>
              </a:rPr>
              <a:t>days</a:t>
            </a:r>
          </a:p>
          <a:p>
            <a:r>
              <a:rPr lang="en-US" sz="2000" dirty="0" smtClean="0">
                <a:solidFill>
                  <a:schemeClr val="accent6">
                    <a:lumMod val="50000"/>
                  </a:schemeClr>
                </a:solidFill>
              </a:rPr>
              <a:t>Sub-acute impairment in discovery</a:t>
            </a:r>
            <a:endParaRPr lang="en-US" sz="2000" dirty="0">
              <a:solidFill>
                <a:schemeClr val="accent6">
                  <a:lumMod val="50000"/>
                </a:schemeClr>
              </a:solidFill>
            </a:endParaRPr>
          </a:p>
        </p:txBody>
      </p:sp>
      <p:sp>
        <p:nvSpPr>
          <p:cNvPr id="3" name="Content Placeholder 2"/>
          <p:cNvSpPr>
            <a:spLocks noGrp="1"/>
          </p:cNvSpPr>
          <p:nvPr>
            <p:ph sz="quarter" idx="4294967295"/>
          </p:nvPr>
        </p:nvSpPr>
        <p:spPr>
          <a:xfrm>
            <a:off x="1637731" y="2057400"/>
            <a:ext cx="4229669" cy="4267200"/>
          </a:xfrm>
          <a:prstGeom prst="rect">
            <a:avLst/>
          </a:prstGeom>
        </p:spPr>
        <p:txBody>
          <a:bodyPr>
            <a:normAutofit/>
          </a:bodyPr>
          <a:lstStyle/>
          <a:p>
            <a:r>
              <a:rPr lang="en-US" sz="2000" dirty="0">
                <a:solidFill>
                  <a:schemeClr val="accent6">
                    <a:lumMod val="50000"/>
                  </a:schemeClr>
                </a:solidFill>
              </a:rPr>
              <a:t>Cost $185 billion annually</a:t>
            </a:r>
          </a:p>
          <a:p>
            <a:r>
              <a:rPr lang="en-US" sz="2000" dirty="0">
                <a:solidFill>
                  <a:schemeClr val="accent6">
                    <a:lumMod val="50000"/>
                  </a:schemeClr>
                </a:solidFill>
              </a:rPr>
              <a:t>$10 of loss for every $1  spent</a:t>
            </a:r>
          </a:p>
          <a:p>
            <a:r>
              <a:rPr lang="en-US" sz="2000" dirty="0">
                <a:solidFill>
                  <a:schemeClr val="accent6">
                    <a:lumMod val="50000"/>
                  </a:schemeClr>
                </a:solidFill>
              </a:rPr>
              <a:t>#1 Reason for Addiction in the U.S.</a:t>
            </a:r>
          </a:p>
          <a:p>
            <a:r>
              <a:rPr lang="en-US" sz="2000" dirty="0">
                <a:solidFill>
                  <a:schemeClr val="accent6">
                    <a:lumMod val="50000"/>
                  </a:schemeClr>
                </a:solidFill>
              </a:rPr>
              <a:t>Breath Alcohol Tests = blood alcohol content affecting the brain through oxygen/blood exchange</a:t>
            </a:r>
          </a:p>
          <a:p>
            <a:r>
              <a:rPr lang="en-US" sz="2000" dirty="0">
                <a:solidFill>
                  <a:schemeClr val="accent6">
                    <a:lumMod val="50000"/>
                  </a:schemeClr>
                </a:solidFill>
              </a:rPr>
              <a:t>Rate of elimination from body is fairly standardized</a:t>
            </a:r>
          </a:p>
          <a:p>
            <a:r>
              <a:rPr lang="en-US" sz="2000" dirty="0">
                <a:solidFill>
                  <a:schemeClr val="accent6">
                    <a:lumMod val="50000"/>
                  </a:schemeClr>
                </a:solidFill>
              </a:rPr>
              <a:t>DUI Limits standardized</a:t>
            </a:r>
          </a:p>
          <a:p>
            <a:endParaRPr lang="en-US" dirty="0" smtClean="0"/>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a:xfrm>
            <a:off x="2057400" y="363952"/>
            <a:ext cx="7924800" cy="86836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a:r>
              <a:rPr lang="en-US" sz="4000" dirty="0">
                <a:latin typeface="Aharoni" panose="02010803020104030203" pitchFamily="2" charset="-79"/>
                <a:cs typeface="Aharoni" panose="02010803020104030203" pitchFamily="2" charset="-79"/>
              </a:rPr>
              <a:t>Regulating “like” alcohol</a:t>
            </a:r>
            <a:endParaRPr lang="en-US" dirty="0"/>
          </a:p>
        </p:txBody>
      </p:sp>
      <p:sp>
        <p:nvSpPr>
          <p:cNvPr id="4" name="Text Placeholder 3"/>
          <p:cNvSpPr>
            <a:spLocks noGrp="1"/>
          </p:cNvSpPr>
          <p:nvPr>
            <p:ph type="body" idx="1"/>
          </p:nvPr>
        </p:nvSpPr>
        <p:spPr>
          <a:xfrm>
            <a:off x="2133600" y="1371601"/>
            <a:ext cx="3733800" cy="574675"/>
          </a:xfrm>
        </p:spPr>
        <p:txBody>
          <a:bodyPr anchor="ctr">
            <a:normAutofit/>
          </a:bodyPr>
          <a:lstStyle/>
          <a:p>
            <a:pPr algn="ctr"/>
            <a:r>
              <a:rPr lang="en-US" sz="28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ALCOHOL</a:t>
            </a:r>
          </a:p>
        </p:txBody>
      </p:sp>
      <p:sp>
        <p:nvSpPr>
          <p:cNvPr id="5" name="Text Placeholder 4"/>
          <p:cNvSpPr>
            <a:spLocks noGrp="1"/>
          </p:cNvSpPr>
          <p:nvPr>
            <p:ph type="body" sz="quarter" idx="3"/>
          </p:nvPr>
        </p:nvSpPr>
        <p:spPr>
          <a:xfrm>
            <a:off x="6248400" y="1371601"/>
            <a:ext cx="3733800" cy="574675"/>
          </a:xfrm>
        </p:spPr>
        <p:txBody>
          <a:bodyPr>
            <a:normAutofit/>
          </a:bodyPr>
          <a:lstStyle/>
          <a:p>
            <a:pPr algn="ctr"/>
            <a:r>
              <a:rPr lang="en-US" sz="28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MARIJUANA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472" y="798133"/>
            <a:ext cx="1140325" cy="1423988"/>
          </a:xfrm>
          <a:prstGeom prst="rect">
            <a:avLst/>
          </a:prstGeom>
          <a:effectLst>
            <a:softEdge rad="1270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2200" y="862427"/>
            <a:ext cx="1295400" cy="1295400"/>
          </a:xfrm>
          <a:prstGeom prst="rect">
            <a:avLst/>
          </a:prstGeom>
          <a:effectLst>
            <a:softEdge rad="127000"/>
          </a:effectLst>
        </p:spPr>
      </p:pic>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spTree>
    <p:extLst>
      <p:ext uri="{BB962C8B-B14F-4D97-AF65-F5344CB8AC3E}">
        <p14:creationId xmlns:p14="http://schemas.microsoft.com/office/powerpoint/2010/main" val="3690349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47" y="226192"/>
            <a:ext cx="7315200" cy="914400"/>
          </a:xfrm>
        </p:spPr>
        <p:txBody>
          <a:bodyPr anchor="ctr"/>
          <a:lstStyle/>
          <a:p>
            <a:pPr algn="ctr"/>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IMPAIRMENT</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Content Placeholder 2"/>
          <p:cNvSpPr>
            <a:spLocks noGrp="1"/>
          </p:cNvSpPr>
          <p:nvPr>
            <p:ph idx="1"/>
          </p:nvPr>
        </p:nvSpPr>
        <p:spPr>
          <a:xfrm>
            <a:off x="764391" y="1072353"/>
            <a:ext cx="10144174" cy="5232912"/>
          </a:xfrm>
          <a:ln w="38100"/>
        </p:spPr>
        <p:style>
          <a:lnRef idx="2">
            <a:schemeClr val="accent4"/>
          </a:lnRef>
          <a:fillRef idx="1">
            <a:schemeClr val="lt1"/>
          </a:fillRef>
          <a:effectRef idx="0">
            <a:schemeClr val="accent4"/>
          </a:effectRef>
          <a:fontRef idx="minor">
            <a:schemeClr val="dk1"/>
          </a:fontRef>
        </p:style>
        <p:txBody>
          <a:bodyPr>
            <a:noAutofit/>
          </a:bodyPr>
          <a:lstStyle/>
          <a:p>
            <a:pPr marL="45720" indent="0">
              <a:lnSpc>
                <a:spcPct val="100000"/>
              </a:lnSpc>
              <a:buNone/>
            </a:pPr>
            <a:r>
              <a:rPr lang="en-US" sz="2400" b="1" u="sng" dirty="0">
                <a:solidFill>
                  <a:schemeClr val="tx1"/>
                </a:solidFill>
              </a:rPr>
              <a:t>Short Term for Standard THC Doses: </a:t>
            </a:r>
            <a:endParaRPr lang="en-US" sz="2400" u="sng" dirty="0">
              <a:solidFill>
                <a:schemeClr val="tx1"/>
              </a:solidFill>
            </a:endParaRPr>
          </a:p>
          <a:p>
            <a:pPr>
              <a:lnSpc>
                <a:spcPct val="100000"/>
              </a:lnSpc>
            </a:pPr>
            <a:r>
              <a:rPr lang="en-US" dirty="0" smtClean="0">
                <a:solidFill>
                  <a:schemeClr val="tx1"/>
                </a:solidFill>
              </a:rPr>
              <a:t>Red eyes, strong smell; problems </a:t>
            </a:r>
            <a:r>
              <a:rPr lang="en-US" dirty="0">
                <a:solidFill>
                  <a:schemeClr val="tx1"/>
                </a:solidFill>
              </a:rPr>
              <a:t>with memory </a:t>
            </a:r>
            <a:r>
              <a:rPr lang="en-US" dirty="0" smtClean="0">
                <a:solidFill>
                  <a:schemeClr val="tx1"/>
                </a:solidFill>
              </a:rPr>
              <a:t>&amp; learning</a:t>
            </a:r>
          </a:p>
          <a:p>
            <a:pPr>
              <a:lnSpc>
                <a:spcPct val="100000"/>
              </a:lnSpc>
            </a:pPr>
            <a:r>
              <a:rPr lang="en-US" dirty="0" smtClean="0">
                <a:solidFill>
                  <a:schemeClr val="tx1"/>
                </a:solidFill>
              </a:rPr>
              <a:t>Distorted </a:t>
            </a:r>
            <a:r>
              <a:rPr lang="en-US" dirty="0">
                <a:solidFill>
                  <a:schemeClr val="tx1"/>
                </a:solidFill>
              </a:rPr>
              <a:t>perception, difficultly in thinking </a:t>
            </a:r>
            <a:r>
              <a:rPr lang="en-US" dirty="0" smtClean="0">
                <a:solidFill>
                  <a:schemeClr val="tx1"/>
                </a:solidFill>
              </a:rPr>
              <a:t>&amp; problem-solving</a:t>
            </a:r>
          </a:p>
          <a:p>
            <a:pPr>
              <a:lnSpc>
                <a:spcPct val="100000"/>
              </a:lnSpc>
            </a:pPr>
            <a:r>
              <a:rPr lang="en-US" dirty="0">
                <a:solidFill>
                  <a:schemeClr val="tx1"/>
                </a:solidFill>
              </a:rPr>
              <a:t>L</a:t>
            </a:r>
            <a:r>
              <a:rPr lang="en-US" dirty="0" smtClean="0">
                <a:solidFill>
                  <a:schemeClr val="tx1"/>
                </a:solidFill>
              </a:rPr>
              <a:t>oss </a:t>
            </a:r>
            <a:r>
              <a:rPr lang="en-US" dirty="0">
                <a:solidFill>
                  <a:schemeClr val="tx1"/>
                </a:solidFill>
              </a:rPr>
              <a:t>of </a:t>
            </a:r>
            <a:r>
              <a:rPr lang="en-US" dirty="0" smtClean="0">
                <a:solidFill>
                  <a:schemeClr val="tx1"/>
                </a:solidFill>
              </a:rPr>
              <a:t>physical &amp; mental coordination in divided attention tasks</a:t>
            </a:r>
          </a:p>
          <a:p>
            <a:pPr>
              <a:lnSpc>
                <a:spcPct val="100000"/>
              </a:lnSpc>
            </a:pPr>
            <a:r>
              <a:rPr lang="en-US" dirty="0">
                <a:solidFill>
                  <a:schemeClr val="tx1"/>
                </a:solidFill>
              </a:rPr>
              <a:t>D</a:t>
            </a:r>
            <a:r>
              <a:rPr lang="en-US" dirty="0" smtClean="0">
                <a:solidFill>
                  <a:schemeClr val="tx1"/>
                </a:solidFill>
              </a:rPr>
              <a:t>ifficulty shifting </a:t>
            </a:r>
            <a:r>
              <a:rPr lang="en-US" dirty="0">
                <a:solidFill>
                  <a:schemeClr val="tx1"/>
                </a:solidFill>
              </a:rPr>
              <a:t>attention to meet the demands of changes in the environment, and in registering, processing and using </a:t>
            </a:r>
            <a:r>
              <a:rPr lang="en-US" dirty="0" smtClean="0">
                <a:solidFill>
                  <a:schemeClr val="tx1"/>
                </a:solidFill>
              </a:rPr>
              <a:t>information</a:t>
            </a:r>
          </a:p>
          <a:p>
            <a:pPr>
              <a:lnSpc>
                <a:spcPct val="100000"/>
              </a:lnSpc>
            </a:pPr>
            <a:r>
              <a:rPr lang="en-US" dirty="0">
                <a:solidFill>
                  <a:schemeClr val="tx1"/>
                </a:solidFill>
              </a:rPr>
              <a:t>P</a:t>
            </a:r>
            <a:r>
              <a:rPr lang="en-US" dirty="0" smtClean="0">
                <a:solidFill>
                  <a:schemeClr val="tx1"/>
                </a:solidFill>
              </a:rPr>
              <a:t>erceptual </a:t>
            </a:r>
            <a:r>
              <a:rPr lang="en-US" dirty="0">
                <a:solidFill>
                  <a:schemeClr val="tx1"/>
                </a:solidFill>
              </a:rPr>
              <a:t>functions are significantly </a:t>
            </a:r>
            <a:r>
              <a:rPr lang="en-US" dirty="0" smtClean="0">
                <a:solidFill>
                  <a:schemeClr val="tx1"/>
                </a:solidFill>
              </a:rPr>
              <a:t>affected</a:t>
            </a:r>
          </a:p>
          <a:p>
            <a:pPr>
              <a:lnSpc>
                <a:spcPct val="100000"/>
              </a:lnSpc>
            </a:pPr>
            <a:r>
              <a:rPr lang="en-US" dirty="0" smtClean="0">
                <a:solidFill>
                  <a:schemeClr val="tx1"/>
                </a:solidFill>
              </a:rPr>
              <a:t>Diminished </a:t>
            </a:r>
            <a:r>
              <a:rPr lang="en-US" dirty="0">
                <a:solidFill>
                  <a:schemeClr val="tx1"/>
                </a:solidFill>
              </a:rPr>
              <a:t>ability to concentrate and maintain </a:t>
            </a:r>
            <a:r>
              <a:rPr lang="en-US" dirty="0" smtClean="0">
                <a:solidFill>
                  <a:schemeClr val="tx1"/>
                </a:solidFill>
              </a:rPr>
              <a:t>attention</a:t>
            </a:r>
          </a:p>
          <a:p>
            <a:pPr>
              <a:lnSpc>
                <a:spcPct val="100000"/>
              </a:lnSpc>
            </a:pPr>
            <a:r>
              <a:rPr lang="en-US" dirty="0" smtClean="0">
                <a:solidFill>
                  <a:schemeClr val="tx1"/>
                </a:solidFill>
              </a:rPr>
              <a:t>Distorted time &amp; distance tracking</a:t>
            </a:r>
          </a:p>
          <a:p>
            <a:pPr>
              <a:lnSpc>
                <a:spcPct val="100000"/>
              </a:lnSpc>
            </a:pPr>
            <a:r>
              <a:rPr lang="en-US" dirty="0" smtClean="0">
                <a:solidFill>
                  <a:schemeClr val="tx1"/>
                </a:solidFill>
              </a:rPr>
              <a:t>Residual </a:t>
            </a:r>
            <a:r>
              <a:rPr lang="en-US" dirty="0">
                <a:solidFill>
                  <a:schemeClr val="tx1"/>
                </a:solidFill>
              </a:rPr>
              <a:t>effects have been reported </a:t>
            </a:r>
            <a:r>
              <a:rPr lang="en-US" dirty="0" smtClean="0">
                <a:solidFill>
                  <a:schemeClr val="tx1"/>
                </a:solidFill>
              </a:rPr>
              <a:t>from days to weeks</a:t>
            </a:r>
            <a:endParaRPr lang="en-US" dirty="0">
              <a:solidFill>
                <a:schemeClr val="tx1"/>
              </a:solidFill>
            </a:endParaRPr>
          </a:p>
        </p:txBody>
      </p:sp>
      <p:sp>
        <p:nvSpPr>
          <p:cNvPr id="4" name="TextBox 3"/>
          <p:cNvSpPr txBox="1"/>
          <p:nvPr/>
        </p:nvSpPr>
        <p:spPr>
          <a:xfrm>
            <a:off x="3184594" y="6373890"/>
            <a:ext cx="5791200" cy="276999"/>
          </a:xfrm>
          <a:prstGeom prst="rect">
            <a:avLst/>
          </a:prstGeom>
          <a:noFill/>
        </p:spPr>
        <p:txBody>
          <a:bodyPr wrap="square" rtlCol="0">
            <a:spAutoFit/>
          </a:bodyPr>
          <a:lstStyle/>
          <a:p>
            <a:pPr algn="ctr"/>
            <a:r>
              <a:rPr lang="en-US" sz="1200" dirty="0">
                <a:solidFill>
                  <a:schemeClr val="accent1">
                    <a:lumMod val="75000"/>
                  </a:schemeClr>
                </a:solidFill>
              </a:rPr>
              <a:t>http://www.nhtsa.gov/people/injury/research/job185drugs/cannabis.htm </a:t>
            </a: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3833" y="430012"/>
            <a:ext cx="3445880" cy="2067528"/>
          </a:xfrm>
          <a:prstGeom prst="rect">
            <a:avLst/>
          </a:prstGeom>
          <a:effectLst>
            <a:softEdge rad="127000"/>
          </a:effectLst>
        </p:spPr>
      </p:pic>
    </p:spTree>
    <p:extLst>
      <p:ext uri="{BB962C8B-B14F-4D97-AF65-F5344CB8AC3E}">
        <p14:creationId xmlns:p14="http://schemas.microsoft.com/office/powerpoint/2010/main" val="3115375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836" y="202463"/>
            <a:ext cx="7315200" cy="788137"/>
          </a:xfrm>
        </p:spPr>
        <p:txBody>
          <a:bodyPr anchor="ctr"/>
          <a:lstStyle/>
          <a:p>
            <a:pPr algn="ctr"/>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IMPAIRMENT</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Content Placeholder 2"/>
          <p:cNvSpPr>
            <a:spLocks noGrp="1"/>
          </p:cNvSpPr>
          <p:nvPr>
            <p:ph idx="1"/>
          </p:nvPr>
        </p:nvSpPr>
        <p:spPr>
          <a:xfrm>
            <a:off x="1115135" y="1502710"/>
            <a:ext cx="9598357" cy="4263788"/>
          </a:xfrm>
          <a:ln w="38100"/>
        </p:spPr>
        <p:style>
          <a:lnRef idx="2">
            <a:schemeClr val="accent4"/>
          </a:lnRef>
          <a:fillRef idx="1">
            <a:schemeClr val="lt1"/>
          </a:fillRef>
          <a:effectRef idx="0">
            <a:schemeClr val="accent4"/>
          </a:effectRef>
          <a:fontRef idx="minor">
            <a:schemeClr val="dk1"/>
          </a:fontRef>
        </p:style>
        <p:txBody>
          <a:bodyPr>
            <a:noAutofit/>
          </a:bodyPr>
          <a:lstStyle/>
          <a:p>
            <a:pPr marL="45720" indent="0">
              <a:lnSpc>
                <a:spcPct val="100000"/>
              </a:lnSpc>
              <a:buNone/>
            </a:pPr>
            <a:r>
              <a:rPr lang="en-US" sz="2400" b="1" u="sng" dirty="0">
                <a:solidFill>
                  <a:schemeClr val="tx1"/>
                </a:solidFill>
              </a:rPr>
              <a:t>Long Term for Standard THC Doses: </a:t>
            </a:r>
            <a:endParaRPr lang="en-US" sz="2400" u="sng" dirty="0">
              <a:solidFill>
                <a:schemeClr val="tx1"/>
              </a:solidFill>
            </a:endParaRPr>
          </a:p>
          <a:p>
            <a:pPr>
              <a:lnSpc>
                <a:spcPct val="100000"/>
              </a:lnSpc>
            </a:pPr>
            <a:r>
              <a:rPr lang="en-US" dirty="0">
                <a:solidFill>
                  <a:schemeClr val="tx1"/>
                </a:solidFill>
              </a:rPr>
              <a:t>Fatigue, paranoia, possible psychosis, memory </a:t>
            </a:r>
            <a:r>
              <a:rPr lang="en-US" dirty="0" smtClean="0">
                <a:solidFill>
                  <a:schemeClr val="tx1"/>
                </a:solidFill>
              </a:rPr>
              <a:t>problems</a:t>
            </a:r>
          </a:p>
          <a:p>
            <a:pPr>
              <a:lnSpc>
                <a:spcPct val="100000"/>
              </a:lnSpc>
            </a:pPr>
            <a:r>
              <a:rPr lang="en-US" dirty="0">
                <a:solidFill>
                  <a:schemeClr val="tx1"/>
                </a:solidFill>
              </a:rPr>
              <a:t>M</a:t>
            </a:r>
            <a:r>
              <a:rPr lang="en-US" dirty="0" smtClean="0">
                <a:solidFill>
                  <a:schemeClr val="tx1"/>
                </a:solidFill>
              </a:rPr>
              <a:t>ood </a:t>
            </a:r>
            <a:r>
              <a:rPr lang="en-US" dirty="0">
                <a:solidFill>
                  <a:schemeClr val="tx1"/>
                </a:solidFill>
              </a:rPr>
              <a:t>alterations, </a:t>
            </a:r>
            <a:r>
              <a:rPr lang="en-US" dirty="0" smtClean="0">
                <a:solidFill>
                  <a:schemeClr val="tx1"/>
                </a:solidFill>
              </a:rPr>
              <a:t>decreased </a:t>
            </a:r>
            <a:r>
              <a:rPr lang="en-US" dirty="0">
                <a:solidFill>
                  <a:schemeClr val="tx1"/>
                </a:solidFill>
              </a:rPr>
              <a:t>motor coordination, lethargy, slurred speech, </a:t>
            </a:r>
            <a:r>
              <a:rPr lang="en-US" dirty="0" smtClean="0">
                <a:solidFill>
                  <a:schemeClr val="tx1"/>
                </a:solidFill>
              </a:rPr>
              <a:t>&amp; dizziness</a:t>
            </a:r>
          </a:p>
          <a:p>
            <a:pPr>
              <a:lnSpc>
                <a:spcPct val="100000"/>
              </a:lnSpc>
            </a:pPr>
            <a:r>
              <a:rPr lang="en-US" dirty="0" smtClean="0">
                <a:solidFill>
                  <a:schemeClr val="tx1"/>
                </a:solidFill>
              </a:rPr>
              <a:t>Impaired health – lung </a:t>
            </a:r>
            <a:r>
              <a:rPr lang="en-US" dirty="0">
                <a:solidFill>
                  <a:schemeClr val="tx1"/>
                </a:solidFill>
              </a:rPr>
              <a:t>damage, behavioral changes, </a:t>
            </a:r>
            <a:r>
              <a:rPr lang="en-US" dirty="0" smtClean="0">
                <a:solidFill>
                  <a:schemeClr val="tx1"/>
                </a:solidFill>
              </a:rPr>
              <a:t>reproductive</a:t>
            </a:r>
            <a:r>
              <a:rPr lang="en-US" dirty="0">
                <a:solidFill>
                  <a:schemeClr val="tx1"/>
                </a:solidFill>
              </a:rPr>
              <a:t>, cardiovascular </a:t>
            </a:r>
            <a:r>
              <a:rPr lang="en-US" dirty="0" smtClean="0">
                <a:solidFill>
                  <a:schemeClr val="tx1"/>
                </a:solidFill>
              </a:rPr>
              <a:t>&amp; immunological effects</a:t>
            </a:r>
            <a:endParaRPr lang="en-US" dirty="0">
              <a:solidFill>
                <a:schemeClr val="tx1"/>
              </a:solidFill>
            </a:endParaRPr>
          </a:p>
          <a:p>
            <a:pPr>
              <a:lnSpc>
                <a:spcPct val="100000"/>
              </a:lnSpc>
            </a:pPr>
            <a:r>
              <a:rPr lang="en-US" dirty="0" smtClean="0">
                <a:solidFill>
                  <a:schemeClr val="tx1"/>
                </a:solidFill>
              </a:rPr>
              <a:t>Respiratory </a:t>
            </a:r>
            <a:r>
              <a:rPr lang="en-US" dirty="0">
                <a:solidFill>
                  <a:schemeClr val="tx1"/>
                </a:solidFill>
              </a:rPr>
              <a:t>problems </a:t>
            </a:r>
            <a:r>
              <a:rPr lang="en-US" dirty="0" smtClean="0">
                <a:solidFill>
                  <a:schemeClr val="tx1"/>
                </a:solidFill>
              </a:rPr>
              <a:t>similar to tobacco </a:t>
            </a:r>
            <a:r>
              <a:rPr lang="en-US" dirty="0">
                <a:solidFill>
                  <a:schemeClr val="tx1"/>
                </a:solidFill>
              </a:rPr>
              <a:t>smokers </a:t>
            </a:r>
            <a:r>
              <a:rPr lang="en-US" dirty="0" smtClean="0">
                <a:solidFill>
                  <a:schemeClr val="tx1"/>
                </a:solidFill>
              </a:rPr>
              <a:t>, daily </a:t>
            </a:r>
            <a:r>
              <a:rPr lang="en-US" dirty="0">
                <a:solidFill>
                  <a:schemeClr val="tx1"/>
                </a:solidFill>
              </a:rPr>
              <a:t>cough </a:t>
            </a:r>
            <a:r>
              <a:rPr lang="en-US" dirty="0" smtClean="0">
                <a:solidFill>
                  <a:schemeClr val="tx1"/>
                </a:solidFill>
              </a:rPr>
              <a:t>&amp; </a:t>
            </a:r>
            <a:r>
              <a:rPr lang="en-US" dirty="0">
                <a:solidFill>
                  <a:schemeClr val="tx1"/>
                </a:solidFill>
              </a:rPr>
              <a:t>phlegm, symptoms of chronic </a:t>
            </a:r>
            <a:r>
              <a:rPr lang="en-US" dirty="0" smtClean="0">
                <a:solidFill>
                  <a:schemeClr val="tx1"/>
                </a:solidFill>
              </a:rPr>
              <a:t>bronchitis. (The </a:t>
            </a:r>
            <a:r>
              <a:rPr lang="en-US" dirty="0">
                <a:solidFill>
                  <a:schemeClr val="tx1"/>
                </a:solidFill>
              </a:rPr>
              <a:t>amount of tar inhaled and the level of carbon monoxide absorbed by marijuana smokers is 3 to 5 times greater than among tobacco </a:t>
            </a:r>
            <a:r>
              <a:rPr lang="en-US" dirty="0" smtClean="0">
                <a:solidFill>
                  <a:schemeClr val="tx1"/>
                </a:solidFill>
              </a:rPr>
              <a:t>smokers.)</a:t>
            </a:r>
            <a:endParaRPr lang="en-US" dirty="0">
              <a:solidFill>
                <a:schemeClr val="tx1"/>
              </a:solidFill>
            </a:endParaRPr>
          </a:p>
        </p:txBody>
      </p:sp>
      <p:sp>
        <p:nvSpPr>
          <p:cNvPr id="5" name="TextBox 4"/>
          <p:cNvSpPr txBox="1"/>
          <p:nvPr/>
        </p:nvSpPr>
        <p:spPr>
          <a:xfrm>
            <a:off x="3134436" y="6235391"/>
            <a:ext cx="5334000" cy="276999"/>
          </a:xfrm>
          <a:prstGeom prst="rect">
            <a:avLst/>
          </a:prstGeom>
          <a:noFill/>
        </p:spPr>
        <p:txBody>
          <a:bodyPr wrap="square" rtlCol="0">
            <a:spAutoFit/>
          </a:bodyPr>
          <a:lstStyle/>
          <a:p>
            <a:pPr algn="ctr"/>
            <a:r>
              <a:rPr lang="en-US" sz="1200" dirty="0">
                <a:solidFill>
                  <a:schemeClr val="accent1">
                    <a:lumMod val="75000"/>
                  </a:schemeClr>
                </a:solidFill>
              </a:rPr>
              <a:t>http://www.nhtsa.gov/people/injury/research/job185drugs/cannabis.htm </a:t>
            </a:r>
          </a:p>
        </p:txBody>
      </p:sp>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3833" y="430012"/>
            <a:ext cx="3445880" cy="2067528"/>
          </a:xfrm>
          <a:prstGeom prst="rect">
            <a:avLst/>
          </a:prstGeom>
          <a:effectLst>
            <a:softEdge rad="127000"/>
          </a:effectLst>
        </p:spPr>
      </p:pic>
    </p:spTree>
    <p:extLst>
      <p:ext uri="{BB962C8B-B14F-4D97-AF65-F5344CB8AC3E}">
        <p14:creationId xmlns:p14="http://schemas.microsoft.com/office/powerpoint/2010/main" val="3736858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504" y="174461"/>
            <a:ext cx="7315200" cy="914400"/>
          </a:xfrm>
        </p:spPr>
        <p:txBody>
          <a:bodyPr anchor="ctr"/>
          <a:lstStyle/>
          <a:p>
            <a:pPr algn="ctr"/>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IMPAIRMENT</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Content Placeholder 2"/>
          <p:cNvSpPr>
            <a:spLocks noGrp="1"/>
          </p:cNvSpPr>
          <p:nvPr>
            <p:ph idx="1"/>
          </p:nvPr>
        </p:nvSpPr>
        <p:spPr>
          <a:xfrm>
            <a:off x="1078173" y="1088861"/>
            <a:ext cx="9830392" cy="5038396"/>
          </a:xfrm>
          <a:ln w="38100"/>
        </p:spPr>
        <p:style>
          <a:lnRef idx="2">
            <a:schemeClr val="accent4"/>
          </a:lnRef>
          <a:fillRef idx="1">
            <a:schemeClr val="lt1"/>
          </a:fillRef>
          <a:effectRef idx="0">
            <a:schemeClr val="accent4"/>
          </a:effectRef>
          <a:fontRef idx="minor">
            <a:schemeClr val="dk1"/>
          </a:fontRef>
        </p:style>
        <p:txBody>
          <a:bodyPr>
            <a:noAutofit/>
          </a:bodyPr>
          <a:lstStyle/>
          <a:p>
            <a:pPr marL="45720" indent="0">
              <a:lnSpc>
                <a:spcPct val="100000"/>
              </a:lnSpc>
              <a:buNone/>
            </a:pPr>
            <a:r>
              <a:rPr lang="en-US" sz="2400" b="1" u="sng" dirty="0">
                <a:solidFill>
                  <a:schemeClr val="tx1"/>
                </a:solidFill>
              </a:rPr>
              <a:t>Short Term for Extreme THC Doses: </a:t>
            </a:r>
            <a:endParaRPr lang="en-US" sz="2400" u="sng" dirty="0">
              <a:solidFill>
                <a:schemeClr val="tx1"/>
              </a:solidFill>
            </a:endParaRPr>
          </a:p>
          <a:p>
            <a:pPr>
              <a:lnSpc>
                <a:spcPct val="100000"/>
              </a:lnSpc>
            </a:pPr>
            <a:r>
              <a:rPr lang="en-US" dirty="0" smtClean="0">
                <a:solidFill>
                  <a:schemeClr val="tx1"/>
                </a:solidFill>
              </a:rPr>
              <a:t>Extreme paranoia</a:t>
            </a:r>
          </a:p>
          <a:p>
            <a:pPr>
              <a:lnSpc>
                <a:spcPct val="100000"/>
              </a:lnSpc>
            </a:pPr>
            <a:r>
              <a:rPr lang="en-US" dirty="0" smtClean="0">
                <a:solidFill>
                  <a:schemeClr val="tx1"/>
                </a:solidFill>
              </a:rPr>
              <a:t>Hallucinations</a:t>
            </a:r>
          </a:p>
          <a:p>
            <a:pPr>
              <a:lnSpc>
                <a:spcPct val="100000"/>
              </a:lnSpc>
            </a:pPr>
            <a:r>
              <a:rPr lang="en-US" dirty="0">
                <a:solidFill>
                  <a:schemeClr val="tx1"/>
                </a:solidFill>
              </a:rPr>
              <a:t>D</a:t>
            </a:r>
            <a:r>
              <a:rPr lang="en-US" dirty="0" smtClean="0">
                <a:solidFill>
                  <a:schemeClr val="tx1"/>
                </a:solidFill>
              </a:rPr>
              <a:t>elusionary behavior that can turn violent</a:t>
            </a:r>
          </a:p>
          <a:p>
            <a:pPr>
              <a:lnSpc>
                <a:spcPct val="100000"/>
              </a:lnSpc>
            </a:pPr>
            <a:r>
              <a:rPr lang="en-US" dirty="0" smtClean="0">
                <a:solidFill>
                  <a:schemeClr val="tx1"/>
                </a:solidFill>
              </a:rPr>
              <a:t>Bursts of violence, rage</a:t>
            </a:r>
          </a:p>
          <a:p>
            <a:pPr>
              <a:lnSpc>
                <a:spcPct val="100000"/>
              </a:lnSpc>
            </a:pPr>
            <a:r>
              <a:rPr lang="en-US" dirty="0" smtClean="0">
                <a:solidFill>
                  <a:schemeClr val="tx1"/>
                </a:solidFill>
              </a:rPr>
              <a:t>Heart palpitations, increased risk of heart attack</a:t>
            </a:r>
          </a:p>
          <a:p>
            <a:pPr>
              <a:lnSpc>
                <a:spcPct val="100000"/>
              </a:lnSpc>
            </a:pPr>
            <a:r>
              <a:rPr lang="en-US" dirty="0" smtClean="0">
                <a:solidFill>
                  <a:schemeClr val="tx1"/>
                </a:solidFill>
              </a:rPr>
              <a:t>Anxiety, panic attacks</a:t>
            </a:r>
          </a:p>
          <a:p>
            <a:pPr>
              <a:lnSpc>
                <a:spcPct val="100000"/>
              </a:lnSpc>
            </a:pPr>
            <a:r>
              <a:rPr lang="en-US" dirty="0" smtClean="0">
                <a:solidFill>
                  <a:schemeClr val="tx1"/>
                </a:solidFill>
              </a:rPr>
              <a:t>ER Visits – currently higher than any other substance</a:t>
            </a:r>
          </a:p>
          <a:p>
            <a:pPr>
              <a:lnSpc>
                <a:spcPct val="100000"/>
              </a:lnSpc>
            </a:pPr>
            <a:r>
              <a:rPr lang="en-US" dirty="0" smtClean="0">
                <a:solidFill>
                  <a:schemeClr val="tx1"/>
                </a:solidFill>
              </a:rPr>
              <a:t>The “high” has been reported to last for days, as yet unknown how long impairment can last</a:t>
            </a: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3833" y="430012"/>
            <a:ext cx="3445880" cy="2067528"/>
          </a:xfrm>
          <a:prstGeom prst="rect">
            <a:avLst/>
          </a:prstGeom>
          <a:effectLst>
            <a:softEdge rad="127000"/>
          </a:effectLst>
        </p:spPr>
      </p:pic>
    </p:spTree>
    <p:extLst>
      <p:ext uri="{BB962C8B-B14F-4D97-AF65-F5344CB8AC3E}">
        <p14:creationId xmlns:p14="http://schemas.microsoft.com/office/powerpoint/2010/main" val="1942215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72440"/>
            <a:ext cx="9875520" cy="1356360"/>
          </a:xfrm>
        </p:spPr>
        <p:txBody>
          <a:bodyPr anchor="ctr">
            <a:normAutofit/>
          </a:bodyPr>
          <a:lstStyle/>
          <a:p>
            <a:pPr algn="ct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haroni" panose="02010803020104030203" pitchFamily="2" charset="-79"/>
              </a:rPr>
              <a:t>Traffic </a:t>
            </a:r>
            <a:r>
              <a:rPr lang="en-US" sz="6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haroni" panose="02010803020104030203" pitchFamily="2" charset="-79"/>
              </a:rPr>
              <a:t>Safety</a:t>
            </a:r>
            <a:endPar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haroni" panose="02010803020104030203" pitchFamily="2" charset="-79"/>
            </a:endParaRPr>
          </a:p>
        </p:txBody>
      </p:sp>
      <p:pic>
        <p:nvPicPr>
          <p:cNvPr id="5" name="Content Placeholder 4"/>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1981200" y="1828800"/>
            <a:ext cx="8351520" cy="3479800"/>
          </a:xfrm>
          <a:prstGeom prst="rect">
            <a:avLst/>
          </a:prstGeom>
          <a:ln w="127000" cap="sq">
            <a:solidFill>
              <a:schemeClr val="accent6">
                <a:lumMod val="75000"/>
              </a:schemeClr>
            </a:solidFill>
            <a:miter lim="800000"/>
          </a:ln>
          <a:effectLst>
            <a:outerShdw blurRad="57150" dist="50800" dir="2700000" algn="tl" rotWithShape="0">
              <a:srgbClr val="000000">
                <a:alpha val="40000"/>
              </a:srgbClr>
            </a:outerShdw>
          </a:effectLst>
        </p:spPr>
      </p:pic>
      <p:sp>
        <p:nvSpPr>
          <p:cNvPr id="4" name="TextBox 3"/>
          <p:cNvSpPr txBox="1"/>
          <p:nvPr/>
        </p:nvSpPr>
        <p:spPr>
          <a:xfrm>
            <a:off x="1741909" y="5800596"/>
            <a:ext cx="8830102" cy="461665"/>
          </a:xfrm>
          <a:prstGeom prst="rect">
            <a:avLst/>
          </a:prstGeom>
          <a:noFill/>
        </p:spPr>
        <p:txBody>
          <a:bodyPr wrap="square" rtlCol="0">
            <a:spAutoFit/>
          </a:bodyPr>
          <a:lstStyle/>
          <a:p>
            <a:pPr algn="ctr"/>
            <a:r>
              <a:rPr lang="en-US" sz="1200" dirty="0">
                <a:hlinkClick r:id="rId4"/>
              </a:rPr>
              <a:t>http://www.drugabuse.gov/news-events/news-releases/2014/05/more-colorado-drivers-in-fatal-car-crashes-testing-positive-marijuana</a:t>
            </a:r>
            <a:endParaRPr lang="en-US" sz="1200" dirty="0"/>
          </a:p>
          <a:p>
            <a:pPr algn="ctr"/>
            <a:r>
              <a:rPr lang="en-US" sz="1200" dirty="0"/>
              <a:t>http://www.nbcnews.com/health/health-news/pot-fuels-surge-drugged-driving-deaths-n22991</a:t>
            </a:r>
          </a:p>
        </p:txBody>
      </p:sp>
      <p:pic>
        <p:nvPicPr>
          <p:cNvPr id="7" name="Picture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spTree>
    <p:extLst>
      <p:ext uri="{BB962C8B-B14F-4D97-AF65-F5344CB8AC3E}">
        <p14:creationId xmlns:p14="http://schemas.microsoft.com/office/powerpoint/2010/main" val="3676188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9231" y="262700"/>
            <a:ext cx="6705600" cy="83099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dirty="0" smtClean="0">
                <a:ln w="0"/>
                <a:solidFill>
                  <a:schemeClr val="accent2">
                    <a:lumMod val="75000"/>
                  </a:schemeClr>
                </a:solidFill>
                <a:effectLst>
                  <a:reflection blurRad="12700" stA="50000" endPos="50000" dist="5000" dir="5400000" sy="-100000" rotWithShape="0"/>
                </a:effectLst>
                <a:latin typeface="Stencil" panose="040409050D0802020404" pitchFamily="82" charset="0"/>
              </a:rPr>
              <a:t>2013 U.S</a:t>
            </a:r>
            <a:r>
              <a:rPr lang="en-US" sz="4800" b="1" cap="all" dirty="0">
                <a:ln w="0"/>
                <a:solidFill>
                  <a:schemeClr val="accent2">
                    <a:lumMod val="75000"/>
                  </a:schemeClr>
                </a:solidFill>
                <a:effectLst>
                  <a:reflection blurRad="12700" stA="50000" endPos="50000" dist="5000" dir="5400000" sy="-100000" rotWithShape="0"/>
                </a:effectLst>
                <a:latin typeface="Stencil" panose="040409050D0802020404" pitchFamily="82" charset="0"/>
              </a:rPr>
              <a:t>. Drug Use</a:t>
            </a:r>
          </a:p>
        </p:txBody>
      </p:sp>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sp>
        <p:nvSpPr>
          <p:cNvPr id="4" name="TextBox 3"/>
          <p:cNvSpPr txBox="1"/>
          <p:nvPr/>
        </p:nvSpPr>
        <p:spPr>
          <a:xfrm>
            <a:off x="1905242" y="6343113"/>
            <a:ext cx="9003323" cy="338554"/>
          </a:xfrm>
          <a:prstGeom prst="rect">
            <a:avLst/>
          </a:prstGeom>
          <a:noFill/>
        </p:spPr>
        <p:txBody>
          <a:bodyPr wrap="square" rtlCol="0">
            <a:spAutoFit/>
          </a:bodyPr>
          <a:lstStyle/>
          <a:p>
            <a:r>
              <a:rPr lang="en-US" sz="1600" dirty="0">
                <a:solidFill>
                  <a:schemeClr val="accent1">
                    <a:lumMod val="75000"/>
                  </a:schemeClr>
                </a:solidFill>
                <a:latin typeface="Arial Narrow" panose="020B0606020202030204" pitchFamily="34" charset="0"/>
              </a:rPr>
              <a:t>http://www.samhsa.gov/data/sites/default/files/NSDUHresultsPDFWHTML2013/Web/NSDUHresults2013.pdf</a:t>
            </a:r>
          </a:p>
        </p:txBody>
      </p:sp>
      <p:sp>
        <p:nvSpPr>
          <p:cNvPr id="10" name="TextBox 9"/>
          <p:cNvSpPr txBox="1"/>
          <p:nvPr/>
        </p:nvSpPr>
        <p:spPr>
          <a:xfrm>
            <a:off x="423942" y="1507984"/>
            <a:ext cx="4898686"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800" b="1" dirty="0" smtClean="0"/>
              <a:t>24.6 M drug users 12 </a:t>
            </a:r>
            <a:r>
              <a:rPr lang="en-US" sz="2800" b="1" dirty="0" err="1" smtClean="0"/>
              <a:t>yoa</a:t>
            </a:r>
            <a:r>
              <a:rPr lang="en-US" sz="2800" b="1" dirty="0" smtClean="0"/>
              <a:t> + up</a:t>
            </a:r>
            <a:endParaRPr lang="en-US" sz="2800" b="1" dirty="0"/>
          </a:p>
        </p:txBody>
      </p:sp>
      <p:graphicFrame>
        <p:nvGraphicFramePr>
          <p:cNvPr id="16" name="Chart 15"/>
          <p:cNvGraphicFramePr/>
          <p:nvPr>
            <p:extLst>
              <p:ext uri="{D42A27DB-BD31-4B8C-83A1-F6EECF244321}">
                <p14:modId xmlns:p14="http://schemas.microsoft.com/office/powerpoint/2010/main" val="2846998654"/>
              </p:ext>
            </p:extLst>
          </p:nvPr>
        </p:nvGraphicFramePr>
        <p:xfrm>
          <a:off x="3497188" y="1231900"/>
          <a:ext cx="7739472" cy="5042669"/>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a:off x="7040140" y="2945368"/>
            <a:ext cx="3444153" cy="2291927"/>
          </a:xfrm>
          <a:prstGeom prst="rect">
            <a:avLst/>
          </a:prstGeom>
          <a:effectLst>
            <a:softEdge rad="635000"/>
          </a:effectLst>
        </p:spPr>
      </p:pic>
      <p:sp>
        <p:nvSpPr>
          <p:cNvPr id="17" name="TextBox 16"/>
          <p:cNvSpPr txBox="1"/>
          <p:nvPr/>
        </p:nvSpPr>
        <p:spPr>
          <a:xfrm>
            <a:off x="423942" y="2540000"/>
            <a:ext cx="3962400" cy="2542363"/>
          </a:xfrm>
          <a:prstGeom prst="rect">
            <a:avLst/>
          </a:prstGeom>
          <a:noFill/>
        </p:spPr>
        <p:txBody>
          <a:bodyPr wrap="square" rtlCol="0">
            <a:spAutoFit/>
          </a:bodyPr>
          <a:lstStyle/>
          <a:p>
            <a:pPr>
              <a:lnSpc>
                <a:spcPct val="150000"/>
              </a:lnSpc>
            </a:pPr>
            <a:r>
              <a:rPr lang="en-US" dirty="0" smtClean="0"/>
              <a:t>Marijuana = 19 Million</a:t>
            </a:r>
          </a:p>
          <a:p>
            <a:pPr>
              <a:lnSpc>
                <a:spcPct val="150000"/>
              </a:lnSpc>
            </a:pPr>
            <a:r>
              <a:rPr lang="en-US" dirty="0" smtClean="0"/>
              <a:t>Non-Medical Pain Reliever = 4.5 Million</a:t>
            </a:r>
          </a:p>
          <a:p>
            <a:pPr>
              <a:lnSpc>
                <a:spcPct val="150000"/>
              </a:lnSpc>
            </a:pPr>
            <a:r>
              <a:rPr lang="en-US" dirty="0" smtClean="0"/>
              <a:t>Cocaine = 1.5 Million</a:t>
            </a:r>
          </a:p>
          <a:p>
            <a:pPr>
              <a:lnSpc>
                <a:spcPct val="150000"/>
              </a:lnSpc>
            </a:pPr>
            <a:r>
              <a:rPr lang="en-US" dirty="0" smtClean="0"/>
              <a:t>Hallucinogens = 1.3 Million</a:t>
            </a:r>
          </a:p>
          <a:p>
            <a:pPr>
              <a:lnSpc>
                <a:spcPct val="150000"/>
              </a:lnSpc>
            </a:pPr>
            <a:r>
              <a:rPr lang="en-US" dirty="0" smtClean="0"/>
              <a:t>Methamphetamine = .5 Million</a:t>
            </a:r>
          </a:p>
          <a:p>
            <a:pPr>
              <a:lnSpc>
                <a:spcPct val="150000"/>
              </a:lnSpc>
            </a:pPr>
            <a:r>
              <a:rPr lang="en-US" dirty="0" smtClean="0"/>
              <a:t>Heroin = .33 Million</a:t>
            </a:r>
            <a:endParaRPr lang="en-US" dirty="0"/>
          </a:p>
        </p:txBody>
      </p:sp>
    </p:spTree>
    <p:extLst>
      <p:ext uri="{BB962C8B-B14F-4D97-AF65-F5344CB8AC3E}">
        <p14:creationId xmlns:p14="http://schemas.microsoft.com/office/powerpoint/2010/main" val="1720418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145" y="381001"/>
            <a:ext cx="9839420" cy="1154097"/>
          </a:xfrm>
        </p:spPr>
        <p:txBody>
          <a:bodyPr anchor="ct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What  Colorado’s Amendment 64 Says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idx="1"/>
          </p:nvPr>
        </p:nvSpPr>
        <p:spPr>
          <a:xfrm>
            <a:off x="2256106" y="1389184"/>
            <a:ext cx="7696200" cy="3962400"/>
          </a:xfrm>
          <a:prstGeom prst="roundRect">
            <a:avLst/>
          </a:prstGeom>
        </p:spPr>
        <p:style>
          <a:lnRef idx="3">
            <a:schemeClr val="lt1"/>
          </a:lnRef>
          <a:fillRef idx="1">
            <a:schemeClr val="accent6"/>
          </a:fillRef>
          <a:effectRef idx="1">
            <a:schemeClr val="accent6"/>
          </a:effectRef>
          <a:fontRef idx="minor">
            <a:schemeClr val="lt1"/>
          </a:fontRef>
        </p:style>
        <p:txBody>
          <a:bodyPr anchor="ctr">
            <a:normAutofit/>
          </a:bodyPr>
          <a:lstStyle/>
          <a:p>
            <a:pPr marL="0" indent="0" algn="just">
              <a:lnSpc>
                <a:spcPct val="150000"/>
              </a:lnSpc>
              <a:buNone/>
            </a:pPr>
            <a:r>
              <a:rPr lang="en-US" sz="2400" b="1" dirty="0">
                <a:effectLst>
                  <a:outerShdw blurRad="38100" dist="38100" dir="2700000" algn="tl">
                    <a:srgbClr val="000000">
                      <a:alpha val="43137"/>
                    </a:srgbClr>
                  </a:outerShdw>
                </a:effectLst>
                <a:latin typeface="Arial Narrow" panose="020B0606020202030204" pitchFamily="34" charset="0"/>
                <a:cs typeface="Andalus" panose="02020603050405020304" pitchFamily="18" charset="-78"/>
              </a:rPr>
              <a:t>“Nothing in this section is intended to require an employer to permit or accommodate the use, consumption, possession, transfer, display, transportation, sale or growing of marijuana in the workplace or to affect the ability of employers to have policies restricting the use of marijuana by employees.”</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104206" y="4436386"/>
            <a:ext cx="3977640" cy="2245448"/>
          </a:xfrm>
          <a:prstGeom prst="rect">
            <a:avLst/>
          </a:prstGeom>
          <a:effectLst>
            <a:softEdge rad="127000"/>
          </a:effectLst>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spTree>
    <p:extLst>
      <p:ext uri="{BB962C8B-B14F-4D97-AF65-F5344CB8AC3E}">
        <p14:creationId xmlns:p14="http://schemas.microsoft.com/office/powerpoint/2010/main" val="122602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1680" y="304801"/>
            <a:ext cx="7315200" cy="1154097"/>
          </a:xfr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1" dirty="0" smtClean="0">
                <a:solidFill>
                  <a:schemeClr val="tx1"/>
                </a:solidFill>
              </a:rPr>
              <a:t>What Employees Say:</a:t>
            </a:r>
            <a:endParaRPr lang="en-US" b="1" dirty="0">
              <a:solidFill>
                <a:schemeClr val="tx1"/>
              </a:solidFill>
            </a:endParaRPr>
          </a:p>
        </p:txBody>
      </p:sp>
      <p:sp>
        <p:nvSpPr>
          <p:cNvPr id="6" name="Content Placeholder 5"/>
          <p:cNvSpPr>
            <a:spLocks noGrp="1"/>
          </p:cNvSpPr>
          <p:nvPr>
            <p:ph sz="quarter" idx="4294967295"/>
          </p:nvPr>
        </p:nvSpPr>
        <p:spPr>
          <a:xfrm>
            <a:off x="6995154" y="1752600"/>
            <a:ext cx="4624760" cy="4343400"/>
          </a:xfrm>
          <a:prstGeom prst="roundRect">
            <a:avLst/>
          </a:prstGeom>
          <a:noFill/>
          <a:ln w="57150"/>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a:lnSpc>
                <a:spcPct val="150000"/>
              </a:lnSpc>
            </a:pPr>
            <a:r>
              <a:rPr lang="en-US" b="1" dirty="0" smtClean="0">
                <a:solidFill>
                  <a:schemeClr val="tx1"/>
                </a:solidFill>
              </a:rPr>
              <a:t>It’s not mine, it’s my roommate’s </a:t>
            </a:r>
          </a:p>
          <a:p>
            <a:pPr>
              <a:lnSpc>
                <a:spcPct val="150000"/>
              </a:lnSpc>
            </a:pPr>
            <a:r>
              <a:rPr lang="en-US" b="1" dirty="0" smtClean="0">
                <a:solidFill>
                  <a:schemeClr val="tx1"/>
                </a:solidFill>
              </a:rPr>
              <a:t>I don’t use pot, my spouse does and it gets into my hair/clothes, etc.</a:t>
            </a:r>
          </a:p>
          <a:p>
            <a:pPr>
              <a:lnSpc>
                <a:spcPct val="150000"/>
              </a:lnSpc>
            </a:pPr>
            <a:r>
              <a:rPr lang="en-US" b="1" dirty="0" smtClean="0">
                <a:solidFill>
                  <a:schemeClr val="tx1"/>
                </a:solidFill>
              </a:rPr>
              <a:t>I only use hemp shampoo</a:t>
            </a:r>
          </a:p>
          <a:p>
            <a:pPr>
              <a:lnSpc>
                <a:spcPct val="150000"/>
              </a:lnSpc>
            </a:pPr>
            <a:r>
              <a:rPr lang="en-US" b="1" dirty="0" smtClean="0">
                <a:solidFill>
                  <a:schemeClr val="tx1"/>
                </a:solidFill>
              </a:rPr>
              <a:t>I’ll sue you because you are violating my Constitutional Rights to get high</a:t>
            </a:r>
            <a:endParaRPr lang="en-US" b="1" dirty="0">
              <a:solidFill>
                <a:schemeClr val="tx1"/>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8238"/>
          <a:stretch/>
        </p:blipFill>
        <p:spPr>
          <a:xfrm>
            <a:off x="112541" y="105827"/>
            <a:ext cx="2774151" cy="3685840"/>
          </a:xfrm>
          <a:prstGeom prst="rect">
            <a:avLst/>
          </a:prstGeom>
          <a:effectLst>
            <a:softEdge rad="127000"/>
          </a:effectLst>
        </p:spPr>
      </p:pic>
      <p:sp>
        <p:nvSpPr>
          <p:cNvPr id="5" name="Content Placeholder 4"/>
          <p:cNvSpPr>
            <a:spLocks noGrp="1"/>
          </p:cNvSpPr>
          <p:nvPr>
            <p:ph sz="quarter" idx="4294967295"/>
          </p:nvPr>
        </p:nvSpPr>
        <p:spPr>
          <a:xfrm>
            <a:off x="1981200" y="1752600"/>
            <a:ext cx="4526522" cy="4343400"/>
          </a:xfrm>
          <a:prstGeom prst="roundRect">
            <a:avLst/>
          </a:prstGeom>
          <a:noFill/>
          <a:ln w="57150"/>
        </p:spPr>
        <p:style>
          <a:lnRef idx="2">
            <a:schemeClr val="accent6"/>
          </a:lnRef>
          <a:fillRef idx="1">
            <a:schemeClr val="lt1"/>
          </a:fillRef>
          <a:effectRef idx="0">
            <a:schemeClr val="accent6"/>
          </a:effectRef>
          <a:fontRef idx="minor">
            <a:schemeClr val="dk1"/>
          </a:fontRef>
        </p:style>
        <p:txBody>
          <a:bodyPr>
            <a:noAutofit/>
          </a:bodyPr>
          <a:lstStyle/>
          <a:p>
            <a:pPr>
              <a:lnSpc>
                <a:spcPct val="150000"/>
              </a:lnSpc>
            </a:pPr>
            <a:r>
              <a:rPr lang="en-US" sz="1900" b="1" dirty="0" smtClean="0">
                <a:solidFill>
                  <a:schemeClr val="tx1"/>
                </a:solidFill>
              </a:rPr>
              <a:t>It’s legal, there’s nothing you can do about it</a:t>
            </a:r>
          </a:p>
          <a:p>
            <a:pPr>
              <a:lnSpc>
                <a:spcPct val="150000"/>
              </a:lnSpc>
            </a:pPr>
            <a:r>
              <a:rPr lang="en-US" sz="1900" b="1" dirty="0" smtClean="0">
                <a:solidFill>
                  <a:schemeClr val="tx1"/>
                </a:solidFill>
              </a:rPr>
              <a:t>You can’t test me, it’s against the law</a:t>
            </a:r>
          </a:p>
          <a:p>
            <a:pPr>
              <a:lnSpc>
                <a:spcPct val="150000"/>
              </a:lnSpc>
            </a:pPr>
            <a:r>
              <a:rPr lang="en-US" sz="1900" b="1" dirty="0" smtClean="0">
                <a:solidFill>
                  <a:schemeClr val="tx1"/>
                </a:solidFill>
              </a:rPr>
              <a:t>You can’t punish me for something I did at home</a:t>
            </a:r>
          </a:p>
          <a:p>
            <a:pPr>
              <a:lnSpc>
                <a:spcPct val="150000"/>
              </a:lnSpc>
            </a:pPr>
            <a:r>
              <a:rPr lang="en-US" sz="1900" b="1" dirty="0" smtClean="0">
                <a:solidFill>
                  <a:schemeClr val="tx1"/>
                </a:solidFill>
              </a:rPr>
              <a:t>Presence-in-system testing is unfair ~ I wasn’t high at work</a:t>
            </a:r>
            <a:endParaRPr lang="en-US" sz="1900" b="1" dirty="0">
              <a:solidFill>
                <a:schemeClr val="tx1"/>
              </a:solidFill>
            </a:endParaRPr>
          </a:p>
        </p:txBody>
      </p:sp>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spTree>
    <p:extLst>
      <p:ext uri="{BB962C8B-B14F-4D97-AF65-F5344CB8AC3E}">
        <p14:creationId xmlns:p14="http://schemas.microsoft.com/office/powerpoint/2010/main" val="1092124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1"/>
            <a:ext cx="7315200" cy="1154097"/>
          </a:xfrm>
        </p:spPr>
        <p:txBody>
          <a:bodyPr anchor="ctr"/>
          <a:lstStyle/>
          <a:p>
            <a:pPr algn="ctr"/>
            <a:r>
              <a:rPr lang="en-US" b="1" dirty="0" smtClean="0">
                <a:ln w="22225">
                  <a:solidFill>
                    <a:schemeClr val="accent2"/>
                  </a:solidFill>
                  <a:prstDash val="solid"/>
                </a:ln>
                <a:solidFill>
                  <a:schemeClr val="accent2">
                    <a:lumMod val="40000"/>
                    <a:lumOff val="60000"/>
                  </a:schemeClr>
                </a:solidFill>
              </a:rPr>
              <a:t>Employer’s Rights</a:t>
            </a:r>
            <a:endParaRPr lang="en-US" b="1"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949570" y="1844042"/>
            <a:ext cx="9362047" cy="4108754"/>
          </a:xfrm>
          <a:ln w="57150"/>
        </p:spPr>
        <p:style>
          <a:lnRef idx="2">
            <a:schemeClr val="accent2"/>
          </a:lnRef>
          <a:fillRef idx="1">
            <a:schemeClr val="lt1"/>
          </a:fillRef>
          <a:effectRef idx="0">
            <a:schemeClr val="accent2"/>
          </a:effectRef>
          <a:fontRef idx="minor">
            <a:schemeClr val="dk1"/>
          </a:fontRef>
        </p:style>
        <p:txBody>
          <a:bodyPr anchor="ctr">
            <a:normAutofit/>
          </a:bodyPr>
          <a:lstStyle/>
          <a:p>
            <a:pPr marL="45720" indent="0">
              <a:lnSpc>
                <a:spcPct val="150000"/>
              </a:lnSpc>
              <a:buClr>
                <a:schemeClr val="bg1">
                  <a:lumMod val="95000"/>
                  <a:lumOff val="5000"/>
                </a:schemeClr>
              </a:buClr>
              <a:buNone/>
            </a:pPr>
            <a:r>
              <a:rPr lang="en-US" sz="2800" b="1" dirty="0" smtClean="0">
                <a:solidFill>
                  <a:schemeClr val="accent2">
                    <a:lumMod val="75000"/>
                  </a:schemeClr>
                </a:solidFill>
                <a:effectLst>
                  <a:outerShdw blurRad="38100" dist="38100" dir="2700000" algn="tl">
                    <a:srgbClr val="000000">
                      <a:alpha val="43137"/>
                    </a:srgbClr>
                  </a:outerShdw>
                </a:effectLst>
              </a:rPr>
              <a:t>Know Your State Laws </a:t>
            </a:r>
          </a:p>
          <a:p>
            <a:pPr lvl="1">
              <a:lnSpc>
                <a:spcPct val="150000"/>
              </a:lnSpc>
              <a:buClr>
                <a:schemeClr val="bg1">
                  <a:lumMod val="95000"/>
                  <a:lumOff val="5000"/>
                </a:schemeClr>
              </a:buClr>
              <a:buFont typeface="Wingdings" panose="05000000000000000000" pitchFamily="2" charset="2"/>
              <a:buChar char="§"/>
            </a:pPr>
            <a:r>
              <a:rPr lang="en-US" sz="2400" dirty="0" smtClean="0"/>
              <a:t>Employer’s Rights</a:t>
            </a:r>
          </a:p>
          <a:p>
            <a:pPr lvl="1">
              <a:lnSpc>
                <a:spcPct val="150000"/>
              </a:lnSpc>
              <a:buClr>
                <a:schemeClr val="bg1">
                  <a:lumMod val="95000"/>
                  <a:lumOff val="5000"/>
                </a:schemeClr>
              </a:buClr>
              <a:buFont typeface="Wingdings" panose="05000000000000000000" pitchFamily="2" charset="2"/>
              <a:buChar char="§"/>
            </a:pPr>
            <a:r>
              <a:rPr lang="en-US" sz="2400" dirty="0" smtClean="0"/>
              <a:t>Unemployment Laws</a:t>
            </a:r>
          </a:p>
          <a:p>
            <a:pPr lvl="1">
              <a:lnSpc>
                <a:spcPct val="150000"/>
              </a:lnSpc>
              <a:buClr>
                <a:schemeClr val="bg1">
                  <a:lumMod val="95000"/>
                  <a:lumOff val="5000"/>
                </a:schemeClr>
              </a:buClr>
              <a:buFont typeface="Wingdings" panose="05000000000000000000" pitchFamily="2" charset="2"/>
              <a:buChar char="§"/>
            </a:pPr>
            <a:r>
              <a:rPr lang="en-US" sz="2400" dirty="0" smtClean="0"/>
              <a:t>Worker’s Compensation Act</a:t>
            </a:r>
          </a:p>
          <a:p>
            <a:pPr lvl="1">
              <a:lnSpc>
                <a:spcPct val="150000"/>
              </a:lnSpc>
              <a:buClr>
                <a:schemeClr val="bg1">
                  <a:lumMod val="95000"/>
                  <a:lumOff val="5000"/>
                </a:schemeClr>
              </a:buClr>
              <a:buFont typeface="Wingdings" panose="05000000000000000000" pitchFamily="2" charset="2"/>
              <a:buChar char="§"/>
            </a:pPr>
            <a:r>
              <a:rPr lang="en-US" sz="2400" dirty="0" smtClean="0"/>
              <a:t>Provisions in States Where Marijuana is Legal in Some Form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433" y="1059847"/>
            <a:ext cx="5135570" cy="3766084"/>
          </a:xfrm>
          <a:prstGeom prst="rect">
            <a:avLst/>
          </a:prstGeom>
          <a:effectLst>
            <a:softEdge rad="127000"/>
          </a:effectLst>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spTree>
    <p:extLst>
      <p:ext uri="{BB962C8B-B14F-4D97-AF65-F5344CB8AC3E}">
        <p14:creationId xmlns:p14="http://schemas.microsoft.com/office/powerpoint/2010/main" val="332877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8664" y="1797952"/>
            <a:ext cx="9371427" cy="4120661"/>
          </a:xfrm>
          <a:ln w="57150"/>
        </p:spPr>
        <p:style>
          <a:lnRef idx="2">
            <a:schemeClr val="accent2"/>
          </a:lnRef>
          <a:fillRef idx="1">
            <a:schemeClr val="lt1"/>
          </a:fillRef>
          <a:effectRef idx="0">
            <a:schemeClr val="accent2"/>
          </a:effectRef>
          <a:fontRef idx="minor">
            <a:schemeClr val="dk1"/>
          </a:fontRef>
        </p:style>
        <p:txBody>
          <a:bodyPr anchor="ctr">
            <a:normAutofit fontScale="92500"/>
          </a:bodyPr>
          <a:lstStyle/>
          <a:p>
            <a:pPr>
              <a:lnSpc>
                <a:spcPct val="150000"/>
              </a:lnSpc>
              <a:buClr>
                <a:schemeClr val="bg1">
                  <a:lumMod val="95000"/>
                  <a:lumOff val="5000"/>
                </a:schemeClr>
              </a:buClr>
              <a:buFont typeface="Wingdings" panose="05000000000000000000" pitchFamily="2" charset="2"/>
              <a:buChar char="Ø"/>
            </a:pPr>
            <a:r>
              <a:rPr lang="en-US" sz="2600" b="1" dirty="0" smtClean="0">
                <a:solidFill>
                  <a:schemeClr val="accent5">
                    <a:lumMod val="75000"/>
                  </a:schemeClr>
                </a:solidFill>
                <a:latin typeface="+mj-lt"/>
              </a:rPr>
              <a:t>Have a sound drug policy in place</a:t>
            </a:r>
          </a:p>
          <a:p>
            <a:pPr marL="514350" lvl="2" indent="-285750">
              <a:lnSpc>
                <a:spcPct val="150000"/>
              </a:lnSpc>
              <a:buClr>
                <a:schemeClr val="bg1">
                  <a:lumMod val="95000"/>
                  <a:lumOff val="5000"/>
                </a:schemeClr>
              </a:buClr>
              <a:buFont typeface="Wingdings" panose="05000000000000000000" pitchFamily="2" charset="2"/>
              <a:buChar char="§"/>
            </a:pPr>
            <a:r>
              <a:rPr lang="en-US" sz="2600" dirty="0">
                <a:latin typeface="+mj-lt"/>
              </a:rPr>
              <a:t>Zero-tolerance is absolutely </a:t>
            </a:r>
            <a:r>
              <a:rPr lang="en-US" sz="2600" dirty="0" smtClean="0">
                <a:latin typeface="+mj-lt"/>
              </a:rPr>
              <a:t> </a:t>
            </a:r>
            <a:endParaRPr lang="en-US" sz="2600" dirty="0">
              <a:latin typeface="+mj-lt"/>
            </a:endParaRPr>
          </a:p>
          <a:p>
            <a:pPr marL="514350" lvl="2" indent="-285750">
              <a:lnSpc>
                <a:spcPct val="150000"/>
              </a:lnSpc>
              <a:buClr>
                <a:schemeClr val="bg1">
                  <a:lumMod val="95000"/>
                  <a:lumOff val="5000"/>
                </a:schemeClr>
              </a:buClr>
              <a:buFont typeface="Wingdings" panose="05000000000000000000" pitchFamily="2" charset="2"/>
              <a:buChar char="§"/>
            </a:pPr>
            <a:r>
              <a:rPr lang="en-US" sz="2600" dirty="0" smtClean="0">
                <a:latin typeface="+mj-lt"/>
              </a:rPr>
              <a:t>Allowable &amp; </a:t>
            </a:r>
            <a:r>
              <a:rPr lang="en-US" sz="2600" dirty="0">
                <a:latin typeface="+mj-lt"/>
              </a:rPr>
              <a:t>enforceable</a:t>
            </a:r>
            <a:endParaRPr lang="en-US" sz="2600" dirty="0">
              <a:solidFill>
                <a:schemeClr val="accent5">
                  <a:lumMod val="75000"/>
                </a:schemeClr>
              </a:solidFill>
              <a:latin typeface="+mj-lt"/>
            </a:endParaRPr>
          </a:p>
          <a:p>
            <a:pPr>
              <a:lnSpc>
                <a:spcPct val="150000"/>
              </a:lnSpc>
              <a:buClr>
                <a:schemeClr val="bg1">
                  <a:lumMod val="95000"/>
                  <a:lumOff val="5000"/>
                </a:schemeClr>
              </a:buClr>
              <a:buFont typeface="Wingdings" panose="05000000000000000000" pitchFamily="2" charset="2"/>
              <a:buChar char="Ø"/>
            </a:pPr>
            <a:r>
              <a:rPr lang="en-US" sz="2600" b="1" dirty="0" smtClean="0">
                <a:solidFill>
                  <a:schemeClr val="accent5">
                    <a:lumMod val="75000"/>
                  </a:schemeClr>
                </a:solidFill>
                <a:latin typeface="+mj-lt"/>
              </a:rPr>
              <a:t>Communicate the policy</a:t>
            </a:r>
            <a:r>
              <a:rPr lang="en-US" sz="2600" b="1" dirty="0">
                <a:solidFill>
                  <a:schemeClr val="accent5">
                    <a:lumMod val="75000"/>
                  </a:schemeClr>
                </a:solidFill>
                <a:latin typeface="+mj-lt"/>
              </a:rPr>
              <a:t>&amp;</a:t>
            </a:r>
            <a:r>
              <a:rPr lang="en-US" sz="2600" b="1" dirty="0" smtClean="0">
                <a:solidFill>
                  <a:schemeClr val="accent5">
                    <a:lumMod val="75000"/>
                  </a:schemeClr>
                </a:solidFill>
                <a:latin typeface="+mj-lt"/>
              </a:rPr>
              <a:t> expectations with all staff &amp; employees</a:t>
            </a:r>
          </a:p>
          <a:p>
            <a:pPr>
              <a:lnSpc>
                <a:spcPct val="150000"/>
              </a:lnSpc>
              <a:buClr>
                <a:schemeClr val="bg1">
                  <a:lumMod val="95000"/>
                  <a:lumOff val="5000"/>
                </a:schemeClr>
              </a:buClr>
              <a:buFont typeface="Wingdings" panose="05000000000000000000" pitchFamily="2" charset="2"/>
              <a:buChar char="Ø"/>
            </a:pPr>
            <a:r>
              <a:rPr lang="en-US" sz="2600" b="1" dirty="0" smtClean="0">
                <a:solidFill>
                  <a:schemeClr val="accent5">
                    <a:lumMod val="75000"/>
                  </a:schemeClr>
                </a:solidFill>
                <a:latin typeface="+mj-lt"/>
              </a:rPr>
              <a:t>Consistently enforce policies with clarity</a:t>
            </a:r>
          </a:p>
          <a:p>
            <a:pPr lvl="1">
              <a:lnSpc>
                <a:spcPct val="150000"/>
              </a:lnSpc>
              <a:buClr>
                <a:schemeClr val="bg1">
                  <a:lumMod val="95000"/>
                  <a:lumOff val="5000"/>
                </a:schemeClr>
              </a:buClr>
              <a:buFont typeface="Wingdings" panose="05000000000000000000" pitchFamily="2" charset="2"/>
              <a:buChar char="§"/>
            </a:pPr>
            <a:r>
              <a:rPr lang="en-US" b="1" dirty="0">
                <a:solidFill>
                  <a:schemeClr val="accent5">
                    <a:lumMod val="75000"/>
                  </a:schemeClr>
                </a:solidFill>
              </a:rPr>
              <a:t> </a:t>
            </a:r>
            <a:r>
              <a:rPr lang="en-US" b="1" dirty="0" smtClean="0">
                <a:solidFill>
                  <a:schemeClr val="bg1"/>
                </a:solidFill>
              </a:rPr>
              <a:t>Keep signature pages in each employee file for proof</a:t>
            </a: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7466" b="7184"/>
          <a:stretch/>
        </p:blipFill>
        <p:spPr>
          <a:xfrm>
            <a:off x="5852159" y="242230"/>
            <a:ext cx="6143811" cy="3001482"/>
          </a:xfrm>
          <a:prstGeom prst="rect">
            <a:avLst/>
          </a:prstGeom>
          <a:effectLst>
            <a:softEdge rad="63500"/>
          </a:effectLst>
        </p:spPr>
      </p:pic>
      <p:sp>
        <p:nvSpPr>
          <p:cNvPr id="2" name="Title 1"/>
          <p:cNvSpPr>
            <a:spLocks noGrp="1"/>
          </p:cNvSpPr>
          <p:nvPr>
            <p:ph type="title"/>
          </p:nvPr>
        </p:nvSpPr>
        <p:spPr>
          <a:xfrm>
            <a:off x="461889" y="420271"/>
            <a:ext cx="6487551" cy="1154097"/>
          </a:xfrm>
        </p:spPr>
        <p:txBody>
          <a:bodyPr anchor="ctr"/>
          <a:lstStyle/>
          <a:p>
            <a:pPr algn="ctr"/>
            <a:r>
              <a:rPr lang="en-US" b="1" dirty="0" smtClean="0">
                <a:ln w="22225">
                  <a:solidFill>
                    <a:schemeClr val="accent2"/>
                  </a:solidFill>
                  <a:prstDash val="solid"/>
                </a:ln>
                <a:solidFill>
                  <a:schemeClr val="accent2">
                    <a:lumMod val="40000"/>
                    <a:lumOff val="60000"/>
                  </a:schemeClr>
                </a:solidFill>
              </a:rPr>
              <a:t>Employer’s Rights</a:t>
            </a:r>
            <a:endParaRPr 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398893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216" y="323376"/>
            <a:ext cx="7315200" cy="1154097"/>
          </a:xfrm>
        </p:spPr>
        <p:txBody>
          <a:bodyPr anchor="ctr"/>
          <a:lstStyle/>
          <a:p>
            <a:pPr algn="ctr"/>
            <a:r>
              <a:rPr lang="en-US" b="1" dirty="0" smtClean="0">
                <a:ln w="22225">
                  <a:solidFill>
                    <a:schemeClr val="accent2"/>
                  </a:solidFill>
                  <a:prstDash val="solid"/>
                </a:ln>
                <a:solidFill>
                  <a:schemeClr val="accent2">
                    <a:lumMod val="40000"/>
                    <a:lumOff val="60000"/>
                  </a:schemeClr>
                </a:solidFill>
              </a:rPr>
              <a:t>Employer’s Rights</a:t>
            </a:r>
            <a:endParaRPr lang="en-US" b="1"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4334015" y="1505974"/>
            <a:ext cx="7061982" cy="4346552"/>
          </a:xfrm>
          <a:ln w="57150"/>
        </p:spPr>
        <p:style>
          <a:lnRef idx="2">
            <a:schemeClr val="accent2"/>
          </a:lnRef>
          <a:fillRef idx="1">
            <a:schemeClr val="lt1"/>
          </a:fillRef>
          <a:effectRef idx="0">
            <a:schemeClr val="accent2"/>
          </a:effectRef>
          <a:fontRef idx="minor">
            <a:schemeClr val="dk1"/>
          </a:fontRef>
        </p:style>
        <p:txBody>
          <a:bodyPr anchor="ctr">
            <a:normAutofit/>
          </a:bodyPr>
          <a:lstStyle/>
          <a:p>
            <a:pPr>
              <a:lnSpc>
                <a:spcPct val="150000"/>
              </a:lnSpc>
              <a:buClr>
                <a:schemeClr val="bg1">
                  <a:lumMod val="95000"/>
                  <a:lumOff val="5000"/>
                </a:schemeClr>
              </a:buClr>
              <a:buFont typeface="Wingdings" panose="05000000000000000000" pitchFamily="2" charset="2"/>
              <a:buChar char="Ø"/>
            </a:pPr>
            <a:r>
              <a:rPr lang="en-US" sz="2400" b="1" dirty="0" smtClean="0">
                <a:solidFill>
                  <a:schemeClr val="accent1">
                    <a:lumMod val="75000"/>
                  </a:schemeClr>
                </a:solidFill>
              </a:rPr>
              <a:t>Pre-Employment, Post-Accident, Random &amp; Reasonable-Cause </a:t>
            </a:r>
          </a:p>
          <a:p>
            <a:pPr>
              <a:lnSpc>
                <a:spcPct val="150000"/>
              </a:lnSpc>
              <a:buClr>
                <a:schemeClr val="bg1">
                  <a:lumMod val="95000"/>
                  <a:lumOff val="5000"/>
                </a:schemeClr>
              </a:buClr>
              <a:buFont typeface="Wingdings" panose="05000000000000000000" pitchFamily="2" charset="2"/>
              <a:buChar char="Ø"/>
            </a:pPr>
            <a:r>
              <a:rPr lang="en-US" b="1" dirty="0" smtClean="0"/>
              <a:t>All supervisors should be trained in detecting signs &amp; symptoms</a:t>
            </a:r>
          </a:p>
          <a:p>
            <a:pPr lvl="1">
              <a:lnSpc>
                <a:spcPct val="150000"/>
              </a:lnSpc>
              <a:buClr>
                <a:schemeClr val="bg1">
                  <a:lumMod val="95000"/>
                  <a:lumOff val="5000"/>
                </a:schemeClr>
              </a:buClr>
              <a:buFont typeface="Wingdings" panose="05000000000000000000" pitchFamily="2" charset="2"/>
              <a:buChar char="§"/>
            </a:pPr>
            <a:r>
              <a:rPr lang="en-US" b="1" dirty="0" smtClean="0"/>
              <a:t>Never call a Reasonable Cause test a “random”</a:t>
            </a: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955" y="1345271"/>
            <a:ext cx="3397322" cy="5105265"/>
          </a:xfrm>
          <a:prstGeom prst="rect">
            <a:avLst/>
          </a:prstGeom>
          <a:effectLst>
            <a:softEdge rad="63500"/>
          </a:effectLst>
        </p:spPr>
      </p:pic>
    </p:spTree>
    <p:extLst>
      <p:ext uri="{BB962C8B-B14F-4D97-AF65-F5344CB8AC3E}">
        <p14:creationId xmlns:p14="http://schemas.microsoft.com/office/powerpoint/2010/main" val="1222337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919" t="10823" r="10938"/>
          <a:stretch/>
        </p:blipFill>
        <p:spPr>
          <a:xfrm>
            <a:off x="486710" y="1892502"/>
            <a:ext cx="4114800" cy="4281055"/>
          </a:xfrm>
          <a:prstGeom prst="rect">
            <a:avLst/>
          </a:prstGeom>
          <a:effectLst>
            <a:softEdge rad="317500"/>
          </a:effectLst>
        </p:spPr>
      </p:pic>
      <p:sp>
        <p:nvSpPr>
          <p:cNvPr id="5" name="Content Placeholder 4"/>
          <p:cNvSpPr>
            <a:spLocks noGrp="1"/>
          </p:cNvSpPr>
          <p:nvPr>
            <p:ph sz="quarter" idx="4294967295"/>
          </p:nvPr>
        </p:nvSpPr>
        <p:spPr>
          <a:xfrm>
            <a:off x="4459458" y="2342669"/>
            <a:ext cx="7230793" cy="2831898"/>
          </a:xfrm>
          <a:prstGeom prst="rect">
            <a:avLst/>
          </a:prstGeom>
        </p:spPr>
        <p:txBody>
          <a:bodyPr>
            <a:normAutofit fontScale="70000" lnSpcReduction="20000"/>
          </a:bodyPr>
          <a:lstStyle/>
          <a:p>
            <a:pPr marL="0" indent="0" algn="ctr">
              <a:lnSpc>
                <a:spcPct val="200000"/>
              </a:lnSpc>
              <a:buNone/>
            </a:pPr>
            <a:r>
              <a:rPr lang="en-US" sz="5100" b="1" dirty="0" smtClean="0">
                <a:solidFill>
                  <a:schemeClr val="accent2">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Safe and Drug-Free Workplace</a:t>
            </a:r>
          </a:p>
          <a:p>
            <a:pPr marL="45720" indent="0" algn="ctr">
              <a:lnSpc>
                <a:spcPct val="200000"/>
              </a:lnSpc>
              <a:buNone/>
            </a:pPr>
            <a:r>
              <a:rPr lang="en-US" sz="3600" dirty="0" smtClean="0">
                <a:solidFill>
                  <a:schemeClr val="accent4">
                    <a:lumMod val="75000"/>
                  </a:schemeClr>
                </a:solidFill>
                <a:effectLst>
                  <a:outerShdw blurRad="38100" dist="38100" dir="2700000" algn="tl">
                    <a:srgbClr val="000000">
                      <a:alpha val="43137"/>
                    </a:srgbClr>
                  </a:outerShdw>
                </a:effectLst>
              </a:rPr>
              <a:t>Protect employees, customers, work-environment and the public</a:t>
            </a:r>
            <a:endParaRPr lang="en-US" sz="3600" dirty="0">
              <a:solidFill>
                <a:schemeClr val="accent4">
                  <a:lumMod val="75000"/>
                </a:schemeClr>
              </a:solidFill>
              <a:effectLst>
                <a:outerShdw blurRad="38100" dist="38100" dir="2700000" algn="tl">
                  <a:srgbClr val="000000">
                    <a:alpha val="43137"/>
                  </a:srgbClr>
                </a:outerShdw>
              </a:effectLst>
            </a:endParaRPr>
          </a:p>
        </p:txBody>
      </p:sp>
      <p:sp>
        <p:nvSpPr>
          <p:cNvPr id="7" name="Rectangle 6"/>
          <p:cNvSpPr/>
          <p:nvPr/>
        </p:nvSpPr>
        <p:spPr>
          <a:xfrm>
            <a:off x="1246365" y="304800"/>
            <a:ext cx="9617826"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Employer Responsibilities</a:t>
            </a:r>
          </a:p>
        </p:txBody>
      </p:sp>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spTree>
    <p:extLst>
      <p:ext uri="{BB962C8B-B14F-4D97-AF65-F5344CB8AC3E}">
        <p14:creationId xmlns:p14="http://schemas.microsoft.com/office/powerpoint/2010/main" val="24464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9474"/>
            <a:ext cx="9875520" cy="1356360"/>
          </a:xfrm>
        </p:spPr>
        <p:style>
          <a:lnRef idx="1">
            <a:schemeClr val="accent3"/>
          </a:lnRef>
          <a:fillRef idx="3">
            <a:schemeClr val="accent3"/>
          </a:fillRef>
          <a:effectRef idx="2">
            <a:schemeClr val="accent3"/>
          </a:effectRef>
          <a:fontRef idx="minor">
            <a:schemeClr val="lt1"/>
          </a:fontRef>
        </p:style>
        <p:txBody>
          <a:bodyPr/>
          <a:lstStyle/>
          <a:p>
            <a:pPr algn="ctr"/>
            <a:r>
              <a:rPr lang="en-US" b="1" dirty="0" smtClean="0"/>
              <a:t>Employee Assistance Programs (EAP)</a:t>
            </a:r>
            <a:endParaRPr lang="en-US" b="1" dirty="0"/>
          </a:p>
        </p:txBody>
      </p:sp>
      <p:sp>
        <p:nvSpPr>
          <p:cNvPr id="3" name="Content Placeholder 2"/>
          <p:cNvSpPr>
            <a:spLocks noGrp="1"/>
          </p:cNvSpPr>
          <p:nvPr>
            <p:ph idx="1"/>
          </p:nvPr>
        </p:nvSpPr>
        <p:spPr>
          <a:xfrm>
            <a:off x="1145649" y="2105983"/>
            <a:ext cx="9872871" cy="3846813"/>
          </a:xfrm>
          <a:ln w="76200"/>
        </p:spPr>
        <p:style>
          <a:lnRef idx="2">
            <a:schemeClr val="accent3"/>
          </a:lnRef>
          <a:fillRef idx="1">
            <a:schemeClr val="lt1"/>
          </a:fillRef>
          <a:effectRef idx="0">
            <a:schemeClr val="accent3"/>
          </a:effectRef>
          <a:fontRef idx="minor">
            <a:schemeClr val="dk1"/>
          </a:fontRef>
        </p:style>
        <p:txBody>
          <a:bodyPr anchor="ctr">
            <a:normAutofit/>
          </a:bodyPr>
          <a:lstStyle/>
          <a:p>
            <a:pPr>
              <a:lnSpc>
                <a:spcPct val="150000"/>
              </a:lnSpc>
              <a:buFont typeface="Wingdings" panose="05000000000000000000" pitchFamily="2" charset="2"/>
              <a:buChar char="Ø"/>
            </a:pPr>
            <a:r>
              <a:rPr lang="en-US" sz="2400" b="1" dirty="0" smtClean="0"/>
              <a:t> Most small business owners cannot provide EAP benefits</a:t>
            </a:r>
          </a:p>
          <a:p>
            <a:pPr>
              <a:lnSpc>
                <a:spcPct val="150000"/>
              </a:lnSpc>
              <a:buFont typeface="Wingdings" panose="05000000000000000000" pitchFamily="2" charset="2"/>
              <a:buChar char="Ø"/>
            </a:pPr>
            <a:r>
              <a:rPr lang="en-US" sz="2400" b="1" dirty="0"/>
              <a:t> </a:t>
            </a:r>
            <a:r>
              <a:rPr lang="en-US" sz="2400" b="1" dirty="0" smtClean="0"/>
              <a:t>Difficult to find affordable providers</a:t>
            </a:r>
          </a:p>
          <a:p>
            <a:pPr>
              <a:lnSpc>
                <a:spcPct val="150000"/>
              </a:lnSpc>
              <a:buFont typeface="Wingdings" panose="05000000000000000000" pitchFamily="2" charset="2"/>
              <a:buChar char="Ø"/>
            </a:pPr>
            <a:r>
              <a:rPr lang="en-US" sz="2400" b="1" dirty="0" smtClean="0"/>
              <a:t> Cost is the responsibility of the employee</a:t>
            </a:r>
          </a:p>
          <a:p>
            <a:pPr>
              <a:lnSpc>
                <a:spcPct val="150000"/>
              </a:lnSpc>
              <a:buFont typeface="Wingdings" panose="05000000000000000000" pitchFamily="2" charset="2"/>
              <a:buChar char="Ø"/>
            </a:pPr>
            <a:r>
              <a:rPr lang="en-US" sz="2400" b="1" dirty="0"/>
              <a:t> </a:t>
            </a:r>
            <a:r>
              <a:rPr lang="en-US" sz="2400" b="1" dirty="0" smtClean="0"/>
              <a:t>Successful programs are scarce</a:t>
            </a:r>
          </a:p>
          <a:p>
            <a:pPr>
              <a:lnSpc>
                <a:spcPct val="150000"/>
              </a:lnSpc>
              <a:buFont typeface="Wingdings" panose="05000000000000000000" pitchFamily="2" charset="2"/>
              <a:buChar char="Ø"/>
            </a:pPr>
            <a:r>
              <a:rPr lang="en-US" sz="2400" b="1" dirty="0"/>
              <a:t> </a:t>
            </a:r>
            <a:r>
              <a:rPr lang="en-US" sz="2400" b="1" dirty="0" smtClean="0"/>
              <a:t>Employees largely comply with programs when given the opportunity</a:t>
            </a:r>
            <a:endParaRPr lang="en-US" sz="2400" b="1"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9349" y="2887493"/>
            <a:ext cx="3503704" cy="2338557"/>
          </a:xfrm>
          <a:prstGeom prst="rect">
            <a:avLst/>
          </a:prstGeom>
          <a:effectLst>
            <a:softEdge rad="63500"/>
          </a:effectLst>
        </p:spPr>
      </p:pic>
    </p:spTree>
    <p:extLst>
      <p:ext uri="{BB962C8B-B14F-4D97-AF65-F5344CB8AC3E}">
        <p14:creationId xmlns:p14="http://schemas.microsoft.com/office/powerpoint/2010/main" val="1598587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1"/>
            <a:ext cx="7315200" cy="914400"/>
          </a:xfrm>
        </p:spPr>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Drug Testing Ins &amp; Outs</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sz="quarter" idx="4294967295"/>
          </p:nvPr>
        </p:nvSpPr>
        <p:spPr>
          <a:xfrm>
            <a:off x="1676400" y="1206547"/>
            <a:ext cx="4191000" cy="5029200"/>
          </a:xfrm>
          <a:prstGeom prst="rect">
            <a:avLst/>
          </a:prstGeom>
        </p:spPr>
        <p:style>
          <a:lnRef idx="1">
            <a:schemeClr val="accent4"/>
          </a:lnRef>
          <a:fillRef idx="3">
            <a:schemeClr val="accent4"/>
          </a:fillRef>
          <a:effectRef idx="2">
            <a:schemeClr val="accent4"/>
          </a:effectRef>
          <a:fontRef idx="minor">
            <a:schemeClr val="lt1"/>
          </a:fontRef>
        </p:style>
        <p:txBody>
          <a:bodyPr>
            <a:normAutofit fontScale="92500"/>
          </a:bodyPr>
          <a:lstStyle/>
          <a:p>
            <a:pPr>
              <a:lnSpc>
                <a:spcPct val="150000"/>
              </a:lnSpc>
              <a:buClr>
                <a:schemeClr val="accent4">
                  <a:lumMod val="50000"/>
                </a:schemeClr>
              </a:buClr>
            </a:pPr>
            <a:r>
              <a:rPr lang="en-US" dirty="0" smtClean="0"/>
              <a:t>Since marijuana is stored in the body’s fat cells, it can be detected for up to 30 days </a:t>
            </a:r>
          </a:p>
          <a:p>
            <a:pPr>
              <a:lnSpc>
                <a:spcPct val="150000"/>
              </a:lnSpc>
              <a:buClr>
                <a:schemeClr val="accent4">
                  <a:lumMod val="50000"/>
                </a:schemeClr>
              </a:buClr>
            </a:pPr>
            <a:r>
              <a:rPr lang="en-US" b="1" dirty="0" smtClean="0"/>
              <a:t>15 ng/mL </a:t>
            </a:r>
            <a:r>
              <a:rPr lang="en-US" dirty="0" smtClean="0"/>
              <a:t>cut-off level  is standard for a positive drug test result</a:t>
            </a:r>
          </a:p>
          <a:p>
            <a:pPr lvl="1">
              <a:lnSpc>
                <a:spcPct val="150000"/>
              </a:lnSpc>
            </a:pPr>
            <a:r>
              <a:rPr lang="en-US" dirty="0" smtClean="0"/>
              <a:t>Before you consider increasing the cut-off level for your company, remember that </a:t>
            </a:r>
            <a:r>
              <a:rPr lang="en-US" b="1" dirty="0" smtClean="0"/>
              <a:t>5 ng/mL </a:t>
            </a:r>
            <a:r>
              <a:rPr lang="en-US" dirty="0" smtClean="0"/>
              <a:t>is a DUID in the State of Colorado </a:t>
            </a:r>
          </a:p>
        </p:txBody>
      </p:sp>
      <p:sp>
        <p:nvSpPr>
          <p:cNvPr id="4" name="Content Placeholder 3"/>
          <p:cNvSpPr>
            <a:spLocks noGrp="1"/>
          </p:cNvSpPr>
          <p:nvPr>
            <p:ph sz="quarter" idx="4294967295"/>
          </p:nvPr>
        </p:nvSpPr>
        <p:spPr>
          <a:xfrm>
            <a:off x="6096000" y="1200451"/>
            <a:ext cx="4343400" cy="5029200"/>
          </a:xfrm>
          <a:prstGeom prst="rect">
            <a:avLst/>
          </a:prstGeo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45720" indent="0" algn="ctr">
              <a:lnSpc>
                <a:spcPct val="150000"/>
              </a:lnSpc>
              <a:buClr>
                <a:schemeClr val="accent4">
                  <a:lumMod val="50000"/>
                </a:schemeClr>
              </a:buClr>
              <a:buNone/>
            </a:pPr>
            <a:r>
              <a:rPr lang="en-US" b="1" dirty="0" smtClean="0"/>
              <a:t>TYPES OF TESTS</a:t>
            </a:r>
          </a:p>
          <a:p>
            <a:pPr>
              <a:lnSpc>
                <a:spcPct val="150000"/>
              </a:lnSpc>
              <a:buClr>
                <a:schemeClr val="accent4">
                  <a:lumMod val="50000"/>
                </a:schemeClr>
              </a:buClr>
            </a:pPr>
            <a:r>
              <a:rPr lang="en-US" u="sng" dirty="0" smtClean="0"/>
              <a:t>Oral Swab</a:t>
            </a:r>
          </a:p>
          <a:p>
            <a:pPr lvl="1">
              <a:lnSpc>
                <a:spcPct val="150000"/>
              </a:lnSpc>
              <a:buClr>
                <a:schemeClr val="accent4">
                  <a:lumMod val="50000"/>
                </a:schemeClr>
              </a:buClr>
            </a:pPr>
            <a:r>
              <a:rPr lang="en-US" dirty="0" smtClean="0"/>
              <a:t>Shorter </a:t>
            </a:r>
            <a:r>
              <a:rPr lang="en-US" dirty="0"/>
              <a:t>detection time after </a:t>
            </a:r>
            <a:r>
              <a:rPr lang="en-US" dirty="0" smtClean="0"/>
              <a:t>use</a:t>
            </a:r>
          </a:p>
          <a:p>
            <a:pPr lvl="1">
              <a:lnSpc>
                <a:spcPct val="150000"/>
              </a:lnSpc>
              <a:buClr>
                <a:schemeClr val="accent4">
                  <a:lumMod val="50000"/>
                </a:schemeClr>
              </a:buClr>
            </a:pPr>
            <a:r>
              <a:rPr lang="en-US" dirty="0" smtClean="0"/>
              <a:t>Less </a:t>
            </a:r>
            <a:r>
              <a:rPr lang="en-US" dirty="0"/>
              <a:t>problems with </a:t>
            </a:r>
            <a:r>
              <a:rPr lang="en-US" dirty="0" smtClean="0"/>
              <a:t>cheating</a:t>
            </a:r>
          </a:p>
          <a:p>
            <a:pPr lvl="1">
              <a:lnSpc>
                <a:spcPct val="150000"/>
              </a:lnSpc>
              <a:buClr>
                <a:schemeClr val="accent4">
                  <a:lumMod val="50000"/>
                </a:schemeClr>
              </a:buClr>
            </a:pPr>
            <a:r>
              <a:rPr lang="en-US" dirty="0" smtClean="0"/>
              <a:t>Lab-based </a:t>
            </a:r>
            <a:r>
              <a:rPr lang="en-US" dirty="0"/>
              <a:t>confirmation </a:t>
            </a:r>
            <a:r>
              <a:rPr lang="en-US" dirty="0" smtClean="0"/>
              <a:t>needed</a:t>
            </a:r>
          </a:p>
          <a:p>
            <a:pPr>
              <a:lnSpc>
                <a:spcPct val="150000"/>
              </a:lnSpc>
              <a:buClr>
                <a:schemeClr val="accent4">
                  <a:lumMod val="50000"/>
                </a:schemeClr>
              </a:buClr>
            </a:pPr>
            <a:r>
              <a:rPr lang="en-US" u="sng" dirty="0" smtClean="0"/>
              <a:t>Urinalysis</a:t>
            </a:r>
          </a:p>
          <a:p>
            <a:pPr lvl="1">
              <a:lnSpc>
                <a:spcPct val="150000"/>
              </a:lnSpc>
              <a:buClr>
                <a:schemeClr val="accent4">
                  <a:lumMod val="50000"/>
                </a:schemeClr>
              </a:buClr>
            </a:pPr>
            <a:r>
              <a:rPr lang="en-US" dirty="0" smtClean="0"/>
              <a:t>Longer </a:t>
            </a:r>
            <a:r>
              <a:rPr lang="en-US" dirty="0"/>
              <a:t>detection time after </a:t>
            </a:r>
            <a:r>
              <a:rPr lang="en-US" dirty="0" smtClean="0"/>
              <a:t>use</a:t>
            </a:r>
          </a:p>
          <a:p>
            <a:pPr lvl="1">
              <a:lnSpc>
                <a:spcPct val="150000"/>
              </a:lnSpc>
              <a:buClr>
                <a:schemeClr val="accent4">
                  <a:lumMod val="50000"/>
                </a:schemeClr>
              </a:buClr>
            </a:pPr>
            <a:r>
              <a:rPr lang="en-US" dirty="0" smtClean="0"/>
              <a:t>Lab-based </a:t>
            </a:r>
            <a:r>
              <a:rPr lang="en-US" dirty="0"/>
              <a:t>confirmation </a:t>
            </a:r>
            <a:r>
              <a:rPr lang="en-US" dirty="0" smtClean="0"/>
              <a:t>needed</a:t>
            </a:r>
            <a:endParaRPr lang="en-US" dirty="0"/>
          </a:p>
          <a:p>
            <a:pPr>
              <a:lnSpc>
                <a:spcPct val="150000"/>
              </a:lnSpc>
              <a:buClr>
                <a:schemeClr val="accent4">
                  <a:lumMod val="50000"/>
                </a:schemeClr>
              </a:buClr>
            </a:pPr>
            <a:r>
              <a:rPr lang="en-US" u="sng" dirty="0" smtClean="0"/>
              <a:t>Hair Test</a:t>
            </a:r>
          </a:p>
          <a:p>
            <a:pPr lvl="1">
              <a:lnSpc>
                <a:spcPct val="150000"/>
              </a:lnSpc>
              <a:buClr>
                <a:schemeClr val="accent4">
                  <a:lumMod val="50000"/>
                </a:schemeClr>
              </a:buClr>
            </a:pPr>
            <a:r>
              <a:rPr lang="en-US" dirty="0" smtClean="0"/>
              <a:t>Detection window is very long. Must wait 7-10 days to detect recent use</a:t>
            </a:r>
          </a:p>
          <a:p>
            <a:pPr lvl="1">
              <a:lnSpc>
                <a:spcPct val="150000"/>
              </a:lnSpc>
              <a:buClr>
                <a:schemeClr val="accent4">
                  <a:lumMod val="50000"/>
                </a:schemeClr>
              </a:buClr>
            </a:pPr>
            <a:r>
              <a:rPr lang="en-US" dirty="0" smtClean="0"/>
              <a:t>Lab-based results only</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9769" y="328913"/>
            <a:ext cx="2628900" cy="1743075"/>
          </a:xfrm>
          <a:prstGeom prst="rect">
            <a:avLst/>
          </a:prstGeom>
          <a:effectLst>
            <a:softEdge rad="127000"/>
          </a:effectLst>
        </p:spPr>
      </p:pic>
    </p:spTree>
    <p:extLst>
      <p:ext uri="{BB962C8B-B14F-4D97-AF65-F5344CB8AC3E}">
        <p14:creationId xmlns:p14="http://schemas.microsoft.com/office/powerpoint/2010/main" val="1558163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1347" y="1457578"/>
            <a:ext cx="9797217" cy="5054812"/>
          </a:xfrm>
        </p:spPr>
        <p:style>
          <a:lnRef idx="3">
            <a:schemeClr val="lt1"/>
          </a:lnRef>
          <a:fillRef idx="1">
            <a:schemeClr val="accent6"/>
          </a:fillRef>
          <a:effectRef idx="1">
            <a:schemeClr val="accent6"/>
          </a:effectRef>
          <a:fontRef idx="minor">
            <a:schemeClr val="lt1"/>
          </a:fontRef>
        </p:style>
        <p:txBody>
          <a:bodyPr>
            <a:normAutofit/>
          </a:bodyPr>
          <a:lstStyle/>
          <a:p>
            <a:pPr marL="45720" indent="0" algn="ctr">
              <a:buNone/>
            </a:pPr>
            <a:endParaRPr lang="en-US" sz="1000" dirty="0" smtClean="0">
              <a:solidFill>
                <a:schemeClr val="bg1"/>
              </a:solidFill>
            </a:endParaRPr>
          </a:p>
          <a:p>
            <a:pPr marL="45720" indent="0" algn="ctr">
              <a:buNone/>
            </a:pPr>
            <a:r>
              <a:rPr lang="en-US" sz="2800" dirty="0" smtClean="0">
                <a:solidFill>
                  <a:schemeClr val="bg1"/>
                </a:solidFill>
              </a:rPr>
              <a:t>Where </a:t>
            </a:r>
            <a:r>
              <a:rPr lang="en-US" sz="2800" dirty="0">
                <a:solidFill>
                  <a:schemeClr val="bg1"/>
                </a:solidFill>
              </a:rPr>
              <a:t>are we Headed?</a:t>
            </a:r>
          </a:p>
          <a:p>
            <a:pPr>
              <a:lnSpc>
                <a:spcPct val="150000"/>
              </a:lnSpc>
            </a:pPr>
            <a:r>
              <a:rPr lang="en-US" dirty="0" smtClean="0"/>
              <a:t>The future of the marijuana pioneering spirit will continue to push all boundaries</a:t>
            </a:r>
          </a:p>
          <a:p>
            <a:pPr>
              <a:lnSpc>
                <a:spcPct val="150000"/>
              </a:lnSpc>
            </a:pPr>
            <a:r>
              <a:rPr lang="en-US" dirty="0" smtClean="0"/>
              <a:t>Legalization is growing toward commercialization</a:t>
            </a:r>
          </a:p>
          <a:p>
            <a:pPr>
              <a:lnSpc>
                <a:spcPct val="150000"/>
              </a:lnSpc>
            </a:pPr>
            <a:r>
              <a:rPr lang="en-US" dirty="0" smtClean="0"/>
              <a:t>Outcomes are yet unknown and will take time</a:t>
            </a:r>
            <a:endParaRPr lang="en-US" dirty="0"/>
          </a:p>
          <a:p>
            <a:pPr>
              <a:lnSpc>
                <a:spcPct val="150000"/>
              </a:lnSpc>
            </a:pPr>
            <a:r>
              <a:rPr lang="en-US" dirty="0" smtClean="0"/>
              <a:t>Test cases will move forward that will seek to stretch the parameters of employment law</a:t>
            </a:r>
          </a:p>
          <a:p>
            <a:pPr>
              <a:lnSpc>
                <a:spcPct val="150000"/>
              </a:lnSpc>
            </a:pPr>
            <a:r>
              <a:rPr lang="en-US" dirty="0" smtClean="0"/>
              <a:t>Business owners need to hold the line on safety &amp; speak-up on rights</a:t>
            </a:r>
          </a:p>
          <a:p>
            <a:endParaRPr lang="en-US" dirty="0"/>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16130" b="21109"/>
          <a:stretch/>
        </p:blipFill>
        <p:spPr>
          <a:xfrm>
            <a:off x="3955366" y="76200"/>
            <a:ext cx="4048125" cy="1685786"/>
          </a:xfrm>
          <a:prstGeom prst="rect">
            <a:avLst/>
          </a:prstGeom>
          <a:effectLst>
            <a:softEdge rad="127000"/>
          </a:effectLst>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spTree>
    <p:extLst>
      <p:ext uri="{BB962C8B-B14F-4D97-AF65-F5344CB8AC3E}">
        <p14:creationId xmlns:p14="http://schemas.microsoft.com/office/powerpoint/2010/main" val="2015765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Legalized Marijuana</a:t>
            </a:r>
            <a:br>
              <a:rPr lang="en-US" dirty="0" smtClean="0"/>
            </a:br>
            <a:r>
              <a:rPr lang="en-US" dirty="0" smtClean="0"/>
              <a:t>&amp; Workplace implications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40" y="4039737"/>
            <a:ext cx="4050245" cy="2699614"/>
          </a:xfrm>
          <a:prstGeom prst="rect">
            <a:avLst/>
          </a:prstGeom>
          <a:effectLst>
            <a:softEdge rad="317500"/>
          </a:effectLst>
        </p:spPr>
      </p:pic>
      <p:sp>
        <p:nvSpPr>
          <p:cNvPr id="3" name="Subtitle 2"/>
          <p:cNvSpPr>
            <a:spLocks noGrp="1"/>
          </p:cNvSpPr>
          <p:nvPr>
            <p:ph type="subTitle" idx="1"/>
          </p:nvPr>
        </p:nvSpPr>
        <p:spPr/>
        <p:txBody>
          <a:bodyPr/>
          <a:lstStyle/>
          <a:p>
            <a:r>
              <a:rPr lang="en-US" b="1" dirty="0" smtClean="0"/>
              <a:t>Changing the Culture of Workplace Safety</a:t>
            </a:r>
          </a:p>
          <a:p>
            <a:endParaRPr lang="en-US" dirty="0"/>
          </a:p>
        </p:txBody>
      </p:sp>
      <p:sp>
        <p:nvSpPr>
          <p:cNvPr id="5" name="TextBox 4"/>
          <p:cNvSpPr txBox="1"/>
          <p:nvPr/>
        </p:nvSpPr>
        <p:spPr>
          <a:xfrm>
            <a:off x="7475611" y="4563716"/>
            <a:ext cx="3601329" cy="1736646"/>
          </a:xfrm>
          <a:prstGeom prst="roundRect">
            <a:avLst/>
          </a:prstGeom>
          <a:ln w="76200"/>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smtClean="0">
                <a:solidFill>
                  <a:schemeClr val="accent4">
                    <a:lumMod val="75000"/>
                  </a:schemeClr>
                </a:solidFill>
              </a:rPr>
              <a:t>Jo McGuire</a:t>
            </a:r>
          </a:p>
          <a:p>
            <a:r>
              <a:rPr lang="en-US" sz="2400" b="1" dirty="0" smtClean="0">
                <a:solidFill>
                  <a:schemeClr val="accent3"/>
                </a:solidFill>
              </a:rPr>
              <a:t>jo@jomcguire.org</a:t>
            </a:r>
          </a:p>
          <a:p>
            <a:r>
              <a:rPr lang="en-US" sz="2400" b="1" i="1" dirty="0" smtClean="0">
                <a:solidFill>
                  <a:schemeClr val="accent3"/>
                </a:solidFill>
              </a:rPr>
              <a:t>Five Minutes of Courage</a:t>
            </a:r>
          </a:p>
          <a:p>
            <a:r>
              <a:rPr lang="en-US" sz="2400" b="1" dirty="0" smtClean="0">
                <a:solidFill>
                  <a:schemeClr val="accent3"/>
                </a:solidFill>
              </a:rPr>
              <a:t>www.jomcguire.org </a:t>
            </a:r>
            <a:endParaRPr lang="en-US" sz="2400" b="1" dirty="0">
              <a:solidFill>
                <a:schemeClr val="accent3"/>
              </a:solidFill>
            </a:endParaRPr>
          </a:p>
        </p:txBody>
      </p:sp>
    </p:spTree>
    <p:extLst>
      <p:ext uri="{BB962C8B-B14F-4D97-AF65-F5344CB8AC3E}">
        <p14:creationId xmlns:p14="http://schemas.microsoft.com/office/powerpoint/2010/main" val="1197834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393700"/>
            <a:ext cx="9875520" cy="1104900"/>
          </a:xfrm>
        </p:spPr>
        <p:style>
          <a:lnRef idx="2">
            <a:schemeClr val="accent1"/>
          </a:lnRef>
          <a:fillRef idx="1">
            <a:schemeClr val="lt1"/>
          </a:fillRef>
          <a:effectRef idx="0">
            <a:schemeClr val="accent1"/>
          </a:effectRef>
          <a:fontRef idx="minor">
            <a:schemeClr val="dk1"/>
          </a:fontRef>
        </p:style>
        <p:txBody>
          <a:bodyPr/>
          <a:lstStyle/>
          <a:p>
            <a:pPr algn="ctr"/>
            <a: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Illicit Drug Use by Employees</a:t>
            </a:r>
            <a:endPar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Content Placeholder 2"/>
          <p:cNvSpPr>
            <a:spLocks noGrp="1"/>
          </p:cNvSpPr>
          <p:nvPr>
            <p:ph idx="1"/>
          </p:nvPr>
        </p:nvSpPr>
        <p:spPr>
          <a:xfrm>
            <a:off x="750987" y="1732226"/>
            <a:ext cx="5107675" cy="42205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ormAutofit fontScale="92500"/>
          </a:bodyPr>
          <a:lstStyle/>
          <a:p>
            <a:pPr>
              <a:lnSpc>
                <a:spcPct val="150000"/>
              </a:lnSpc>
            </a:pPr>
            <a:r>
              <a:rPr lang="en-US" sz="3600" dirty="0" smtClean="0"/>
              <a:t> 9.1% of F/T employees are illicit drug users</a:t>
            </a:r>
          </a:p>
          <a:p>
            <a:pPr>
              <a:lnSpc>
                <a:spcPct val="150000"/>
              </a:lnSpc>
            </a:pPr>
            <a:r>
              <a:rPr lang="en-US" sz="3600" dirty="0" smtClean="0"/>
              <a:t> 13.7% of P/T employees are illicit drug users</a:t>
            </a:r>
          </a:p>
          <a:p>
            <a:pPr marL="45720" indent="0">
              <a:buNone/>
            </a:pPr>
            <a:endParaRPr lang="en-US"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sp>
        <p:nvSpPr>
          <p:cNvPr id="5" name="TextBox 4"/>
          <p:cNvSpPr txBox="1"/>
          <p:nvPr/>
        </p:nvSpPr>
        <p:spPr>
          <a:xfrm>
            <a:off x="1905242" y="6343113"/>
            <a:ext cx="9003323" cy="338554"/>
          </a:xfrm>
          <a:prstGeom prst="rect">
            <a:avLst/>
          </a:prstGeom>
          <a:noFill/>
        </p:spPr>
        <p:txBody>
          <a:bodyPr wrap="square" rtlCol="0">
            <a:spAutoFit/>
          </a:bodyPr>
          <a:lstStyle/>
          <a:p>
            <a:r>
              <a:rPr lang="en-US" sz="1600" dirty="0">
                <a:solidFill>
                  <a:schemeClr val="accent1">
                    <a:lumMod val="75000"/>
                  </a:schemeClr>
                </a:solidFill>
                <a:latin typeface="Arial Narrow" panose="020B0606020202030204" pitchFamily="34" charset="0"/>
              </a:rPr>
              <a:t>http://www.samhsa.gov/data/sites/default/files/NSDUHresultsPDFWHTML2013/Web/NSDUHresults2013.pdf</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14639"/>
          <a:stretch/>
        </p:blipFill>
        <p:spPr>
          <a:xfrm>
            <a:off x="6182437" y="1732226"/>
            <a:ext cx="5377217" cy="4220570"/>
          </a:xfrm>
          <a:prstGeom prst="rect">
            <a:avLst/>
          </a:prstGeom>
          <a:effectLst>
            <a:softEdge rad="127000"/>
          </a:effectLst>
        </p:spPr>
      </p:pic>
    </p:spTree>
    <p:extLst>
      <p:ext uri="{BB962C8B-B14F-4D97-AF65-F5344CB8AC3E}">
        <p14:creationId xmlns:p14="http://schemas.microsoft.com/office/powerpoint/2010/main" val="1192141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895643"/>
          </a:xfrm>
        </p:spPr>
        <p:txBody>
          <a:bodyPr/>
          <a:lstStyle/>
          <a:p>
            <a:pPr algn="ctr"/>
            <a:r>
              <a:rPr 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Quest Diagnostics Drug Test Index™</a:t>
            </a:r>
            <a:endPar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3" name="Content Placeholder 2"/>
          <p:cNvSpPr>
            <a:spLocks noGrp="1"/>
          </p:cNvSpPr>
          <p:nvPr>
            <p:ph idx="1"/>
          </p:nvPr>
        </p:nvSpPr>
        <p:spPr>
          <a:xfrm>
            <a:off x="1145649" y="6085897"/>
            <a:ext cx="9872871" cy="426493"/>
          </a:xfrm>
        </p:spPr>
        <p:txBody>
          <a:bodyPr>
            <a:normAutofit/>
          </a:bodyPr>
          <a:lstStyle/>
          <a:p>
            <a:pPr marL="45720" indent="0" algn="ctr">
              <a:buNone/>
            </a:pPr>
            <a:r>
              <a:rPr lang="en-US" sz="1600" dirty="0"/>
              <a:t>http://www.questdiagnostics.com/home/physicians/health-trends/drug-testing</a:t>
            </a: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graphicFrame>
        <p:nvGraphicFramePr>
          <p:cNvPr id="8" name="Chart 7"/>
          <p:cNvGraphicFramePr/>
          <p:nvPr>
            <p:extLst>
              <p:ext uri="{D42A27DB-BD31-4B8C-83A1-F6EECF244321}">
                <p14:modId xmlns:p14="http://schemas.microsoft.com/office/powerpoint/2010/main" val="4153793530"/>
              </p:ext>
            </p:extLst>
          </p:nvPr>
        </p:nvGraphicFramePr>
        <p:xfrm>
          <a:off x="2214762" y="1505243"/>
          <a:ext cx="7624690" cy="44924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2441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236990"/>
            <a:ext cx="5588277" cy="1356360"/>
          </a:xfrm>
        </p:spPr>
        <p:txBody>
          <a:bodyPr anchor="ctr">
            <a:normAutofit fontScale="90000"/>
          </a:bodyPr>
          <a:lstStyle/>
          <a:p>
            <a:r>
              <a:rPr lang="en-US" sz="4800" dirty="0" smtClean="0">
                <a:solidFill>
                  <a:schemeClr val="accent5">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Workplace Drug Use</a:t>
            </a:r>
            <a:endParaRPr lang="en-US" sz="4800" dirty="0">
              <a:solidFill>
                <a:schemeClr val="accent5">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Content Placeholder 2"/>
          <p:cNvSpPr>
            <a:spLocks noGrp="1"/>
          </p:cNvSpPr>
          <p:nvPr>
            <p:ph sz="quarter" idx="4294967295"/>
          </p:nvPr>
        </p:nvSpPr>
        <p:spPr>
          <a:xfrm>
            <a:off x="2133600" y="1447800"/>
            <a:ext cx="7924800" cy="4648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normAutofit fontScale="77500" lnSpcReduction="20000"/>
          </a:bodyPr>
          <a:lstStyle/>
          <a:p>
            <a:pPr>
              <a:lnSpc>
                <a:spcPct val="150000"/>
              </a:lnSpc>
              <a:buClr>
                <a:schemeClr val="bg1"/>
              </a:buClr>
              <a:buSzPct val="60000"/>
            </a:pPr>
            <a:r>
              <a:rPr lang="en-US" sz="4000" dirty="0">
                <a:latin typeface="Arial" panose="020B0604020202020204" pitchFamily="34" charset="0"/>
                <a:cs typeface="Arial" panose="020B0604020202020204" pitchFamily="34" charset="0"/>
              </a:rPr>
              <a:t>55% more accidents </a:t>
            </a:r>
          </a:p>
          <a:p>
            <a:pPr>
              <a:lnSpc>
                <a:spcPct val="150000"/>
              </a:lnSpc>
              <a:buClr>
                <a:schemeClr val="bg1"/>
              </a:buClr>
              <a:buSzPct val="60000"/>
            </a:pPr>
            <a:r>
              <a:rPr lang="en-US" sz="4000" dirty="0">
                <a:latin typeface="Arial" panose="020B0604020202020204" pitchFamily="34" charset="0"/>
                <a:cs typeface="Arial" panose="020B0604020202020204" pitchFamily="34" charset="0"/>
              </a:rPr>
              <a:t>82% more injuries</a:t>
            </a:r>
          </a:p>
          <a:p>
            <a:pPr>
              <a:lnSpc>
                <a:spcPct val="150000"/>
              </a:lnSpc>
              <a:buClr>
                <a:schemeClr val="bg1"/>
              </a:buClr>
              <a:buSzPct val="60000"/>
            </a:pPr>
            <a:r>
              <a:rPr lang="en-US" sz="4000" dirty="0">
                <a:latin typeface="Arial" panose="020B0604020202020204" pitchFamily="34" charset="0"/>
                <a:cs typeface="Arial" panose="020B0604020202020204" pitchFamily="34" charset="0"/>
              </a:rPr>
              <a:t>Greater absenteeism &amp; loss of productivity</a:t>
            </a:r>
          </a:p>
          <a:p>
            <a:pPr>
              <a:lnSpc>
                <a:spcPct val="150000"/>
              </a:lnSpc>
              <a:buClr>
                <a:schemeClr val="bg1"/>
              </a:buClr>
              <a:buSzPct val="60000"/>
            </a:pPr>
            <a:r>
              <a:rPr lang="en-US" sz="4000" dirty="0">
                <a:latin typeface="Arial" panose="020B0604020202020204" pitchFamily="34" charset="0"/>
                <a:cs typeface="Arial" panose="020B0604020202020204" pitchFamily="34" charset="0"/>
              </a:rPr>
              <a:t>$7,000/month in lost revenue</a:t>
            </a:r>
          </a:p>
          <a:p>
            <a:pPr>
              <a:lnSpc>
                <a:spcPct val="150000"/>
              </a:lnSpc>
              <a:buClr>
                <a:schemeClr val="bg1"/>
              </a:buClr>
              <a:buSzPct val="60000"/>
            </a:pPr>
            <a:r>
              <a:rPr lang="en-US" sz="4000" dirty="0">
                <a:latin typeface="Arial" panose="020B0604020202020204" pitchFamily="34" charset="0"/>
                <a:cs typeface="Arial" panose="020B0604020202020204" pitchFamily="34" charset="0"/>
              </a:rPr>
              <a:t>Over $1 Billion Annually</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907" t="10077" r="4144"/>
          <a:stretch/>
        </p:blipFill>
        <p:spPr>
          <a:xfrm>
            <a:off x="6324601" y="-152400"/>
            <a:ext cx="4526280" cy="3311196"/>
          </a:xfrm>
          <a:prstGeom prst="rect">
            <a:avLst/>
          </a:prstGeom>
          <a:effectLst>
            <a:softEdge rad="317500"/>
          </a:effectLst>
        </p:spPr>
      </p:pic>
      <p:sp>
        <p:nvSpPr>
          <p:cNvPr id="5" name="TextBox 4"/>
          <p:cNvSpPr txBox="1"/>
          <p:nvPr/>
        </p:nvSpPr>
        <p:spPr>
          <a:xfrm>
            <a:off x="2502795" y="6163966"/>
            <a:ext cx="7643611" cy="276999"/>
          </a:xfrm>
          <a:prstGeom prst="rect">
            <a:avLst/>
          </a:prstGeom>
          <a:noFill/>
        </p:spPr>
        <p:txBody>
          <a:bodyPr wrap="square" rtlCol="0">
            <a:spAutoFit/>
          </a:bodyPr>
          <a:lstStyle/>
          <a:p>
            <a:r>
              <a:rPr lang="en-US" sz="1200" dirty="0">
                <a:hlinkClick r:id="rId3"/>
              </a:rPr>
              <a:t>http://www.samhsa.gov/data/trends/htm</a:t>
            </a:r>
            <a:r>
              <a:rPr lang="en-US" sz="1200" dirty="0"/>
              <a:t>		DHHS: Testimony on Federal Workplace Drug Testing</a:t>
            </a:r>
          </a:p>
        </p:txBody>
      </p:sp>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spTree>
    <p:extLst>
      <p:ext uri="{BB962C8B-B14F-4D97-AF65-F5344CB8AC3E}">
        <p14:creationId xmlns:p14="http://schemas.microsoft.com/office/powerpoint/2010/main" val="3029069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271" y="464352"/>
            <a:ext cx="7924800" cy="868362"/>
          </a:xfrm>
        </p:spPr>
        <p:txBody>
          <a:bodyPr anchor="ctr">
            <a:normAutofit/>
          </a:bodyPr>
          <a:lstStyle/>
          <a:p>
            <a:pPr algn="ctr"/>
            <a:r>
              <a:rPr lang="en-US" b="1" dirty="0" smtClean="0">
                <a:solidFill>
                  <a:schemeClr val="tx1">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COSTS, RISKS, OUTCOMES</a:t>
            </a:r>
            <a:endParaRPr lang="en-US" b="1" dirty="0">
              <a:solidFill>
                <a:schemeClr val="tx1">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Content Placeholder 2"/>
          <p:cNvSpPr>
            <a:spLocks noGrp="1"/>
          </p:cNvSpPr>
          <p:nvPr>
            <p:ph sz="quarter" idx="4294967295"/>
          </p:nvPr>
        </p:nvSpPr>
        <p:spPr>
          <a:xfrm>
            <a:off x="955344" y="1596788"/>
            <a:ext cx="9563310" cy="4189863"/>
          </a:xfrm>
          <a:prstGeom prst="roundRect">
            <a:avLst/>
          </a:prstGeom>
          <a:noFill/>
          <a:ln w="57150">
            <a:solidFill>
              <a:schemeClr val="accent6"/>
            </a:solidFill>
          </a:ln>
        </p:spPr>
        <p:style>
          <a:lnRef idx="2">
            <a:schemeClr val="accent3"/>
          </a:lnRef>
          <a:fillRef idx="1">
            <a:schemeClr val="lt1"/>
          </a:fillRef>
          <a:effectRef idx="0">
            <a:schemeClr val="accent3"/>
          </a:effectRef>
          <a:fontRef idx="minor">
            <a:schemeClr val="dk1"/>
          </a:fontRef>
        </p:style>
        <p:txBody>
          <a:bodyPr anchor="ctr">
            <a:normAutofit/>
          </a:bodyPr>
          <a:lstStyle/>
          <a:p>
            <a:pPr>
              <a:buClr>
                <a:schemeClr val="tx1"/>
              </a:buClr>
              <a:buFont typeface="Wingdings" panose="05000000000000000000" pitchFamily="2" charset="2"/>
              <a:buChar char="§"/>
            </a:pPr>
            <a:r>
              <a:rPr lang="en-US" sz="2000" b="1" dirty="0">
                <a:solidFill>
                  <a:schemeClr val="tx1">
                    <a:lumMod val="75000"/>
                  </a:schemeClr>
                </a:solidFill>
                <a:latin typeface="Calibri" panose="020F0502020204030204" pitchFamily="34" charset="0"/>
              </a:rPr>
              <a:t>Substance Abuse costs the U.S. $193 Billion per </a:t>
            </a:r>
            <a:r>
              <a:rPr lang="en-US" sz="2000" b="1" dirty="0" smtClean="0">
                <a:solidFill>
                  <a:schemeClr val="tx1">
                    <a:lumMod val="75000"/>
                  </a:schemeClr>
                </a:solidFill>
                <a:latin typeface="Calibri" panose="020F0502020204030204" pitchFamily="34" charset="0"/>
              </a:rPr>
              <a:t>year</a:t>
            </a:r>
          </a:p>
          <a:p>
            <a:pPr marL="45720" indent="0">
              <a:buClr>
                <a:schemeClr val="tx1"/>
              </a:buClr>
              <a:buNone/>
            </a:pPr>
            <a:r>
              <a:rPr lang="en-US" sz="2000" dirty="0" smtClean="0">
                <a:solidFill>
                  <a:schemeClr val="tx1"/>
                </a:solidFill>
                <a:latin typeface="Calibri" panose="020F0502020204030204" pitchFamily="34" charset="0"/>
              </a:rPr>
              <a:t>(this </a:t>
            </a:r>
            <a:r>
              <a:rPr lang="en-US" sz="2000" dirty="0">
                <a:solidFill>
                  <a:schemeClr val="tx1"/>
                </a:solidFill>
                <a:latin typeface="Calibri" panose="020F0502020204030204" pitchFamily="34" charset="0"/>
              </a:rPr>
              <a:t>does not include costs associated with domestic violence of child abuse)</a:t>
            </a:r>
          </a:p>
          <a:p>
            <a:pPr>
              <a:buClr>
                <a:schemeClr val="tx1"/>
              </a:buClr>
              <a:buFont typeface="Wingdings" panose="05000000000000000000" pitchFamily="2" charset="2"/>
              <a:buChar char="§"/>
            </a:pPr>
            <a:r>
              <a:rPr lang="en-US" sz="2000" dirty="0" smtClean="0">
                <a:solidFill>
                  <a:schemeClr val="tx1"/>
                </a:solidFill>
                <a:latin typeface="Calibri" panose="020F0502020204030204" pitchFamily="34" charset="0"/>
              </a:rPr>
              <a:t>1 </a:t>
            </a:r>
            <a:r>
              <a:rPr lang="en-US" sz="2000" dirty="0">
                <a:solidFill>
                  <a:schemeClr val="tx1"/>
                </a:solidFill>
                <a:latin typeface="Calibri" panose="020F0502020204030204" pitchFamily="34" charset="0"/>
              </a:rPr>
              <a:t>in 10 people over 12 </a:t>
            </a:r>
            <a:r>
              <a:rPr lang="en-US" sz="2000" dirty="0" err="1">
                <a:solidFill>
                  <a:schemeClr val="tx1"/>
                </a:solidFill>
                <a:latin typeface="Calibri" panose="020F0502020204030204" pitchFamily="34" charset="0"/>
              </a:rPr>
              <a:t>yoa</a:t>
            </a:r>
            <a:r>
              <a:rPr lang="en-US" sz="2000" dirty="0">
                <a:solidFill>
                  <a:schemeClr val="tx1"/>
                </a:solidFill>
                <a:latin typeface="Calibri" panose="020F0502020204030204" pitchFamily="34" charset="0"/>
              </a:rPr>
              <a:t> addicted to marijuana</a:t>
            </a:r>
          </a:p>
          <a:p>
            <a:pPr>
              <a:buClr>
                <a:schemeClr val="tx1"/>
              </a:buClr>
              <a:buFont typeface="Wingdings" panose="05000000000000000000" pitchFamily="2" charset="2"/>
              <a:buChar char="§"/>
            </a:pPr>
            <a:r>
              <a:rPr lang="en-US" sz="2000" dirty="0">
                <a:solidFill>
                  <a:schemeClr val="tx1"/>
                </a:solidFill>
                <a:latin typeface="Calibri" panose="020F0502020204030204" pitchFamily="34" charset="0"/>
              </a:rPr>
              <a:t>2</a:t>
            </a:r>
            <a:r>
              <a:rPr lang="en-US" sz="2000" baseline="30000" dirty="0">
                <a:solidFill>
                  <a:schemeClr val="tx1"/>
                </a:solidFill>
                <a:latin typeface="Calibri" panose="020F0502020204030204" pitchFamily="34" charset="0"/>
              </a:rPr>
              <a:t>nd</a:t>
            </a:r>
            <a:r>
              <a:rPr lang="en-US" sz="2000" dirty="0">
                <a:solidFill>
                  <a:schemeClr val="tx1"/>
                </a:solidFill>
                <a:latin typeface="Calibri" panose="020F0502020204030204" pitchFamily="34" charset="0"/>
              </a:rPr>
              <a:t> primary reason for addiction treatment behind alcohol</a:t>
            </a:r>
          </a:p>
          <a:p>
            <a:pPr>
              <a:buClr>
                <a:schemeClr val="tx1"/>
              </a:buClr>
              <a:buFont typeface="Wingdings" panose="05000000000000000000" pitchFamily="2" charset="2"/>
              <a:buChar char="§"/>
            </a:pPr>
            <a:r>
              <a:rPr lang="en-US" sz="2000" dirty="0" smtClean="0">
                <a:solidFill>
                  <a:schemeClr val="tx1"/>
                </a:solidFill>
                <a:latin typeface="Calibri" panose="020F0502020204030204" pitchFamily="34" charset="0"/>
              </a:rPr>
              <a:t>3 </a:t>
            </a:r>
            <a:r>
              <a:rPr lang="en-US" sz="2000" dirty="0">
                <a:solidFill>
                  <a:schemeClr val="tx1"/>
                </a:solidFill>
                <a:latin typeface="Calibri" panose="020F0502020204030204" pitchFamily="34" charset="0"/>
              </a:rPr>
              <a:t>– 5x the carcinogenic impact as cigarettes</a:t>
            </a:r>
          </a:p>
          <a:p>
            <a:pPr>
              <a:buClr>
                <a:schemeClr val="tx1"/>
              </a:buClr>
              <a:buFont typeface="Wingdings" panose="05000000000000000000" pitchFamily="2" charset="2"/>
              <a:buChar char="§"/>
            </a:pPr>
            <a:r>
              <a:rPr lang="en-US" sz="2000" dirty="0">
                <a:solidFill>
                  <a:schemeClr val="tx1"/>
                </a:solidFill>
                <a:latin typeface="Calibri" panose="020F0502020204030204" pitchFamily="34" charset="0"/>
              </a:rPr>
              <a:t>2</a:t>
            </a:r>
            <a:r>
              <a:rPr lang="en-US" sz="2000" baseline="30000" dirty="0">
                <a:solidFill>
                  <a:schemeClr val="tx1"/>
                </a:solidFill>
                <a:latin typeface="Calibri" panose="020F0502020204030204" pitchFamily="34" charset="0"/>
              </a:rPr>
              <a:t>nd</a:t>
            </a:r>
            <a:r>
              <a:rPr lang="en-US" sz="2000" dirty="0">
                <a:solidFill>
                  <a:schemeClr val="tx1"/>
                </a:solidFill>
                <a:latin typeface="Calibri" panose="020F0502020204030204" pitchFamily="34" charset="0"/>
              </a:rPr>
              <a:t> hand impact is as yet unknown due to lack of studies</a:t>
            </a:r>
          </a:p>
        </p:txBody>
      </p:sp>
      <p:sp>
        <p:nvSpPr>
          <p:cNvPr id="4" name="TextBox 3"/>
          <p:cNvSpPr txBox="1"/>
          <p:nvPr/>
        </p:nvSpPr>
        <p:spPr>
          <a:xfrm>
            <a:off x="2729552" y="6050725"/>
            <a:ext cx="6324600" cy="461665"/>
          </a:xfrm>
          <a:prstGeom prst="rect">
            <a:avLst/>
          </a:prstGeom>
          <a:noFill/>
        </p:spPr>
        <p:txBody>
          <a:bodyPr wrap="square" rtlCol="0">
            <a:spAutoFit/>
          </a:bodyPr>
          <a:lstStyle/>
          <a:p>
            <a:pPr algn="ctr"/>
            <a:r>
              <a:rPr lang="en-US" sz="1200" dirty="0"/>
              <a:t>http://www.justice.gov/archive/ndic/pubs44/44731/44731p.pdf</a:t>
            </a:r>
          </a:p>
          <a:p>
            <a:pPr algn="ctr"/>
            <a:r>
              <a:rPr lang="en-US" sz="1200" dirty="0"/>
              <a:t>http://www.samhsa.gov </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9251215" y="2743200"/>
            <a:ext cx="2534878" cy="2922993"/>
          </a:xfrm>
          <a:prstGeom prst="rect">
            <a:avLst/>
          </a:prstGeom>
          <a:effectLst>
            <a:softEdge rad="127000"/>
          </a:effectLst>
        </p:spPr>
      </p:pic>
      <p:pic>
        <p:nvPicPr>
          <p:cNvPr id="8" name="Pictur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spTree>
    <p:extLst>
      <p:ext uri="{BB962C8B-B14F-4D97-AF65-F5344CB8AC3E}">
        <p14:creationId xmlns:p14="http://schemas.microsoft.com/office/powerpoint/2010/main" val="1281361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73573" y="630207"/>
            <a:ext cx="10522424" cy="923596"/>
          </a:xfrm>
          <a:prstGeom prst="roundRect">
            <a:avLst/>
          </a:prstGeom>
        </p:spPr>
        <p:style>
          <a:lnRef idx="1">
            <a:schemeClr val="accent5"/>
          </a:lnRef>
          <a:fillRef idx="2">
            <a:schemeClr val="accent5"/>
          </a:fillRef>
          <a:effectRef idx="1">
            <a:schemeClr val="accent5"/>
          </a:effectRef>
          <a:fontRef idx="minor">
            <a:schemeClr val="dk1"/>
          </a:fontRef>
        </p:style>
        <p:txBody>
          <a:bodyPr anchor="ctr">
            <a:noAutofit/>
          </a:bodyPr>
          <a:lstStyle/>
          <a:p>
            <a:pPr algn="ctr">
              <a:defRPr/>
            </a:pPr>
            <a:r>
              <a:rPr lang="en-US" sz="3600" dirty="0">
                <a:ln w="0"/>
                <a:solidFill>
                  <a:schemeClr val="tx1"/>
                </a:solidFill>
                <a:effectLst>
                  <a:outerShdw blurRad="38100" dist="19050" dir="2700000" algn="tl" rotWithShape="0">
                    <a:schemeClr val="dk1">
                      <a:alpha val="40000"/>
                    </a:schemeClr>
                  </a:outerShdw>
                </a:effectLst>
                <a:latin typeface="Cambria" panose="02040503050406030204" pitchFamily="18" charset="0"/>
                <a:cs typeface="Aparajita" pitchFamily="34" charset="0"/>
              </a:rPr>
              <a:t>What Does Schedule 1 Controlled Substance Mean?</a:t>
            </a:r>
          </a:p>
        </p:txBody>
      </p:sp>
      <p:sp>
        <p:nvSpPr>
          <p:cNvPr id="3" name="Content Placeholder 2"/>
          <p:cNvSpPr>
            <a:spLocks noGrp="1"/>
          </p:cNvSpPr>
          <p:nvPr>
            <p:ph idx="4294967295"/>
          </p:nvPr>
        </p:nvSpPr>
        <p:spPr>
          <a:xfrm>
            <a:off x="552537" y="1754763"/>
            <a:ext cx="6151454" cy="5207794"/>
          </a:xfrm>
        </p:spPr>
        <p:txBody>
          <a:bodyPr bIns="0">
            <a:noAutofit/>
          </a:bodyPr>
          <a:lstStyle/>
          <a:p>
            <a:pPr>
              <a:lnSpc>
                <a:spcPct val="150000"/>
              </a:lnSpc>
              <a:spcBef>
                <a:spcPts val="0"/>
              </a:spcBef>
              <a:buClr>
                <a:schemeClr val="tx1"/>
              </a:buClr>
              <a:buSzPct val="75000"/>
              <a:buFont typeface="Courier New" panose="02070309020205020404" pitchFamily="49" charset="0"/>
              <a:buChar char="o"/>
              <a:defRPr/>
            </a:pPr>
            <a:r>
              <a:rPr lang="en-US" sz="2800" b="1" dirty="0" smtClean="0">
                <a:effectLst>
                  <a:outerShdw blurRad="38100" dist="38100" dir="2700000" algn="tl">
                    <a:srgbClr val="000000">
                      <a:alpha val="43137"/>
                    </a:srgbClr>
                  </a:outerShdw>
                </a:effectLst>
                <a:latin typeface="AR CENA" panose="02000000000000000000" pitchFamily="2" charset="0"/>
                <a:cs typeface="AngsanaUPC" pitchFamily="18" charset="-34"/>
              </a:rPr>
              <a:t> </a:t>
            </a:r>
            <a:r>
              <a:rPr lang="en-US" sz="2400" b="1" dirty="0" smtClean="0">
                <a:effectLst>
                  <a:outerShdw blurRad="38100" dist="38100" dir="2700000" algn="tl">
                    <a:srgbClr val="000000">
                      <a:alpha val="43137"/>
                    </a:srgbClr>
                  </a:outerShdw>
                </a:effectLst>
                <a:latin typeface="AR CENA" panose="02000000000000000000" pitchFamily="2" charset="0"/>
                <a:cs typeface="AngsanaUPC" pitchFamily="18" charset="-34"/>
              </a:rPr>
              <a:t>There </a:t>
            </a:r>
            <a:r>
              <a:rPr lang="en-US" sz="2400" b="1" dirty="0">
                <a:effectLst>
                  <a:outerShdw blurRad="38100" dist="38100" dir="2700000" algn="tl">
                    <a:srgbClr val="000000">
                      <a:alpha val="43137"/>
                    </a:srgbClr>
                  </a:outerShdw>
                </a:effectLst>
                <a:latin typeface="AR CENA" panose="02000000000000000000" pitchFamily="2" charset="0"/>
                <a:cs typeface="AngsanaUPC" pitchFamily="18" charset="-34"/>
              </a:rPr>
              <a:t>is a high potential for abuse</a:t>
            </a:r>
          </a:p>
          <a:p>
            <a:pPr>
              <a:lnSpc>
                <a:spcPct val="150000"/>
              </a:lnSpc>
              <a:spcBef>
                <a:spcPts val="0"/>
              </a:spcBef>
              <a:buClr>
                <a:schemeClr val="tx1"/>
              </a:buClr>
              <a:buSzPct val="75000"/>
              <a:buFont typeface="Courier New" panose="02070309020205020404" pitchFamily="49" charset="0"/>
              <a:buChar char="o"/>
              <a:defRPr/>
            </a:pPr>
            <a:endParaRPr lang="en-US" sz="2400" b="1" dirty="0">
              <a:effectLst>
                <a:outerShdw blurRad="38100" dist="38100" dir="2700000" algn="tl">
                  <a:srgbClr val="000000">
                    <a:alpha val="43137"/>
                  </a:srgbClr>
                </a:outerShdw>
              </a:effectLst>
              <a:latin typeface="AR CENA" panose="02000000000000000000" pitchFamily="2" charset="0"/>
              <a:cs typeface="AngsanaUPC" pitchFamily="18" charset="-34"/>
            </a:endParaRPr>
          </a:p>
          <a:p>
            <a:pPr>
              <a:lnSpc>
                <a:spcPct val="150000"/>
              </a:lnSpc>
              <a:spcBef>
                <a:spcPts val="0"/>
              </a:spcBef>
              <a:buClr>
                <a:schemeClr val="tx1"/>
              </a:buClr>
              <a:buSzPct val="75000"/>
              <a:buFont typeface="Courier New" panose="02070309020205020404" pitchFamily="49" charset="0"/>
              <a:buChar char="o"/>
              <a:defRPr/>
            </a:pPr>
            <a:r>
              <a:rPr lang="en-US" sz="2400" b="1" dirty="0" smtClean="0">
                <a:effectLst>
                  <a:outerShdw blurRad="38100" dist="38100" dir="2700000" algn="tl">
                    <a:srgbClr val="000000">
                      <a:alpha val="43137"/>
                    </a:srgbClr>
                  </a:outerShdw>
                </a:effectLst>
                <a:latin typeface="AR CENA" panose="02000000000000000000" pitchFamily="2" charset="0"/>
                <a:cs typeface="AngsanaUPC" pitchFamily="18" charset="-34"/>
              </a:rPr>
              <a:t> Lack </a:t>
            </a:r>
            <a:r>
              <a:rPr lang="en-US" sz="2400" b="1" dirty="0">
                <a:effectLst>
                  <a:outerShdw blurRad="38100" dist="38100" dir="2700000" algn="tl">
                    <a:srgbClr val="000000">
                      <a:alpha val="43137"/>
                    </a:srgbClr>
                  </a:outerShdw>
                </a:effectLst>
                <a:latin typeface="AR CENA" panose="02000000000000000000" pitchFamily="2" charset="0"/>
                <a:cs typeface="AngsanaUPC" pitchFamily="18" charset="-34"/>
              </a:rPr>
              <a:t>of any accepted medical use</a:t>
            </a:r>
          </a:p>
          <a:p>
            <a:pPr>
              <a:lnSpc>
                <a:spcPct val="150000"/>
              </a:lnSpc>
              <a:spcBef>
                <a:spcPts val="0"/>
              </a:spcBef>
              <a:buClr>
                <a:schemeClr val="tx1"/>
              </a:buClr>
              <a:buSzPct val="75000"/>
              <a:buFont typeface="Courier New" panose="02070309020205020404" pitchFamily="49" charset="0"/>
              <a:buChar char="o"/>
              <a:defRPr/>
            </a:pPr>
            <a:endParaRPr lang="en-US" sz="2400" b="1" dirty="0">
              <a:effectLst>
                <a:outerShdw blurRad="38100" dist="38100" dir="2700000" algn="tl">
                  <a:srgbClr val="000000">
                    <a:alpha val="43137"/>
                  </a:srgbClr>
                </a:outerShdw>
              </a:effectLst>
              <a:latin typeface="AR CENA" panose="02000000000000000000" pitchFamily="2" charset="0"/>
              <a:cs typeface="AngsanaUPC" pitchFamily="18" charset="-34"/>
            </a:endParaRPr>
          </a:p>
          <a:p>
            <a:pPr>
              <a:lnSpc>
                <a:spcPct val="150000"/>
              </a:lnSpc>
              <a:spcBef>
                <a:spcPts val="0"/>
              </a:spcBef>
              <a:buClr>
                <a:schemeClr val="tx1"/>
              </a:buClr>
              <a:buSzPct val="75000"/>
              <a:buFont typeface="Courier New" panose="02070309020205020404" pitchFamily="49" charset="0"/>
              <a:buChar char="o"/>
              <a:defRPr/>
            </a:pPr>
            <a:r>
              <a:rPr lang="en-US" sz="2400" b="1" dirty="0" smtClean="0">
                <a:effectLst>
                  <a:outerShdw blurRad="38100" dist="38100" dir="2700000" algn="tl">
                    <a:srgbClr val="000000">
                      <a:alpha val="43137"/>
                    </a:srgbClr>
                  </a:outerShdw>
                </a:effectLst>
                <a:latin typeface="AR CENA" panose="02000000000000000000" pitchFamily="2" charset="0"/>
                <a:cs typeface="AngsanaUPC" pitchFamily="18" charset="-34"/>
              </a:rPr>
              <a:t> No </a:t>
            </a:r>
            <a:r>
              <a:rPr lang="en-US" sz="2400" b="1" dirty="0">
                <a:effectLst>
                  <a:outerShdw blurRad="38100" dist="38100" dir="2700000" algn="tl">
                    <a:srgbClr val="000000">
                      <a:alpha val="43137"/>
                    </a:srgbClr>
                  </a:outerShdw>
                </a:effectLst>
                <a:latin typeface="AR CENA" panose="02000000000000000000" pitchFamily="2" charset="0"/>
                <a:cs typeface="AngsanaUPC" pitchFamily="18" charset="-34"/>
              </a:rPr>
              <a:t>accepted safety standards for </a:t>
            </a:r>
            <a:r>
              <a:rPr lang="en-US" sz="2400" b="1" dirty="0" smtClean="0">
                <a:effectLst>
                  <a:outerShdw blurRad="38100" dist="38100" dir="2700000" algn="tl">
                    <a:srgbClr val="000000">
                      <a:alpha val="43137"/>
                    </a:srgbClr>
                  </a:outerShdw>
                </a:effectLst>
                <a:latin typeface="AR CENA" panose="02000000000000000000" pitchFamily="2" charset="0"/>
                <a:cs typeface="AngsanaUPC" pitchFamily="18" charset="-34"/>
              </a:rPr>
              <a:t>use</a:t>
            </a:r>
          </a:p>
          <a:p>
            <a:pPr marL="45720" indent="0">
              <a:lnSpc>
                <a:spcPct val="150000"/>
              </a:lnSpc>
              <a:spcBef>
                <a:spcPts val="0"/>
              </a:spcBef>
              <a:buClr>
                <a:schemeClr val="tx1"/>
              </a:buClr>
              <a:buSzPct val="75000"/>
              <a:buNone/>
              <a:defRPr/>
            </a:pPr>
            <a:r>
              <a:rPr lang="en-US" sz="2400" b="1" dirty="0" smtClean="0">
                <a:effectLst>
                  <a:outerShdw blurRad="38100" dist="38100" dir="2700000" algn="tl">
                    <a:srgbClr val="000000">
                      <a:alpha val="43137"/>
                    </a:srgbClr>
                  </a:outerShdw>
                </a:effectLst>
                <a:latin typeface="AR CENA" panose="02000000000000000000" pitchFamily="2" charset="0"/>
                <a:cs typeface="AngsanaUPC" pitchFamily="18" charset="-34"/>
              </a:rPr>
              <a:t>    under </a:t>
            </a:r>
            <a:r>
              <a:rPr lang="en-US" sz="2400" b="1" dirty="0">
                <a:effectLst>
                  <a:outerShdw blurRad="38100" dist="38100" dir="2700000" algn="tl">
                    <a:srgbClr val="000000">
                      <a:alpha val="43137"/>
                    </a:srgbClr>
                  </a:outerShdw>
                </a:effectLst>
                <a:latin typeface="AR CENA" panose="02000000000000000000" pitchFamily="2" charset="0"/>
                <a:cs typeface="AngsanaUPC" pitchFamily="18" charset="-34"/>
              </a:rPr>
              <a:t>medical supervision</a:t>
            </a:r>
          </a:p>
          <a:p>
            <a:pPr>
              <a:lnSpc>
                <a:spcPct val="150000"/>
              </a:lnSpc>
              <a:spcBef>
                <a:spcPts val="0"/>
              </a:spcBef>
              <a:buClr>
                <a:schemeClr val="tx1"/>
              </a:buClr>
              <a:buSzPct val="75000"/>
              <a:buFont typeface="Courier New" panose="02070309020205020404" pitchFamily="49" charset="0"/>
              <a:buChar char="o"/>
              <a:defRPr/>
            </a:pPr>
            <a:endParaRPr lang="en-US" sz="2400" b="1" dirty="0">
              <a:effectLst>
                <a:outerShdw blurRad="38100" dist="38100" dir="2700000" algn="tl">
                  <a:srgbClr val="000000">
                    <a:alpha val="43137"/>
                  </a:srgbClr>
                </a:outerShdw>
              </a:effectLst>
              <a:latin typeface="AR CENA" panose="02000000000000000000" pitchFamily="2" charset="0"/>
              <a:cs typeface="AngsanaUPC" pitchFamily="18" charset="-34"/>
            </a:endParaRPr>
          </a:p>
          <a:p>
            <a:pPr>
              <a:lnSpc>
                <a:spcPct val="150000"/>
              </a:lnSpc>
              <a:spcBef>
                <a:spcPts val="0"/>
              </a:spcBef>
              <a:buClr>
                <a:schemeClr val="tx1"/>
              </a:buClr>
              <a:buSzPct val="75000"/>
              <a:buFont typeface="Courier New" panose="02070309020205020404" pitchFamily="49" charset="0"/>
              <a:buChar char="o"/>
              <a:defRPr/>
            </a:pPr>
            <a:r>
              <a:rPr lang="en-US" sz="2400" b="1" dirty="0" smtClean="0">
                <a:effectLst>
                  <a:outerShdw blurRad="38100" dist="38100" dir="2700000" algn="tl">
                    <a:srgbClr val="000000">
                      <a:alpha val="43137"/>
                    </a:srgbClr>
                  </a:outerShdw>
                </a:effectLst>
                <a:latin typeface="AR CENA" panose="02000000000000000000" pitchFamily="2" charset="0"/>
                <a:cs typeface="AngsanaUPC" pitchFamily="18" charset="-34"/>
              </a:rPr>
              <a:t> Unable </a:t>
            </a:r>
            <a:r>
              <a:rPr lang="en-US" sz="2400" b="1" dirty="0">
                <a:effectLst>
                  <a:outerShdw blurRad="38100" dist="38100" dir="2700000" algn="tl">
                    <a:srgbClr val="000000">
                      <a:alpha val="43137"/>
                    </a:srgbClr>
                  </a:outerShdw>
                </a:effectLst>
                <a:latin typeface="AR CENA" panose="02000000000000000000" pitchFamily="2" charset="0"/>
                <a:cs typeface="AngsanaUPC" pitchFamily="18" charset="-34"/>
              </a:rPr>
              <a:t>to regulate dosing standards</a:t>
            </a:r>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347" y="2010224"/>
            <a:ext cx="5731122" cy="3813801"/>
          </a:xfrm>
          <a:prstGeom prst="rect">
            <a:avLst/>
          </a:prstGeom>
          <a:effectLst>
            <a:softEdge rad="317500"/>
          </a:effectLst>
        </p:spPr>
      </p:pic>
    </p:spTree>
    <p:extLst>
      <p:ext uri="{BB962C8B-B14F-4D97-AF65-F5344CB8AC3E}">
        <p14:creationId xmlns:p14="http://schemas.microsoft.com/office/powerpoint/2010/main" val="417416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57703" y="1320404"/>
            <a:ext cx="9076219" cy="4915499"/>
          </a:xfrm>
          <a:prstGeom prst="roundRect">
            <a:avLst/>
          </a:prstGeom>
          <a:ln w="76200">
            <a:solidFill>
              <a:srgbClr val="92D050"/>
            </a:solidFill>
          </a:ln>
        </p:spPr>
        <p:style>
          <a:lnRef idx="3">
            <a:schemeClr val="lt1"/>
          </a:lnRef>
          <a:fillRef idx="1">
            <a:schemeClr val="accent3"/>
          </a:fillRef>
          <a:effectRef idx="1">
            <a:schemeClr val="accent3"/>
          </a:effectRef>
          <a:fontRef idx="minor">
            <a:schemeClr val="lt1"/>
          </a:fontRef>
        </p:style>
        <p:txBody>
          <a:bodyPr>
            <a:normAutofit lnSpcReduction="10000"/>
          </a:bodyPr>
          <a:lstStyle/>
          <a:p>
            <a:pPr algn="just">
              <a:buClr>
                <a:schemeClr val="bg1"/>
              </a:buClr>
            </a:pPr>
            <a:endParaRPr lang="en-US" sz="2400" dirty="0" smtClean="0">
              <a:solidFill>
                <a:schemeClr val="tx1"/>
              </a:solidFill>
              <a:latin typeface="Cambria" panose="02040503050406030204" pitchFamily="18" charset="0"/>
            </a:endParaRPr>
          </a:p>
          <a:p>
            <a:pPr algn="just">
              <a:buClr>
                <a:schemeClr val="bg1"/>
              </a:buClr>
            </a:pPr>
            <a:r>
              <a:rPr lang="en-US" sz="2400" dirty="0" smtClean="0">
                <a:solidFill>
                  <a:schemeClr val="tx1"/>
                </a:solidFill>
                <a:latin typeface="Cambria" panose="02040503050406030204" pitchFamily="18" charset="0"/>
              </a:rPr>
              <a:t>18</a:t>
            </a:r>
            <a:r>
              <a:rPr lang="en-US" sz="2400" dirty="0">
                <a:solidFill>
                  <a:schemeClr val="tx1"/>
                </a:solidFill>
                <a:latin typeface="Cambria" panose="02040503050406030204" pitchFamily="18" charset="0"/>
              </a:rPr>
              <a:t>% of people aged 12 and older entering drug abuse treatment programs reported marijuana as their primary drug of abuse</a:t>
            </a:r>
          </a:p>
          <a:p>
            <a:pPr marL="0" indent="0" algn="just">
              <a:buClr>
                <a:schemeClr val="bg1"/>
              </a:buClr>
              <a:buNone/>
            </a:pPr>
            <a:endParaRPr lang="en-US" sz="800" dirty="0">
              <a:solidFill>
                <a:schemeClr val="tx1"/>
              </a:solidFill>
              <a:latin typeface="Cambria" panose="02040503050406030204" pitchFamily="18" charset="0"/>
            </a:endParaRPr>
          </a:p>
          <a:p>
            <a:pPr algn="just">
              <a:buClr>
                <a:schemeClr val="bg1"/>
              </a:buClr>
            </a:pPr>
            <a:r>
              <a:rPr lang="en-US" sz="2400" dirty="0">
                <a:solidFill>
                  <a:schemeClr val="tx1"/>
                </a:solidFill>
                <a:latin typeface="Cambria" panose="02040503050406030204" pitchFamily="18" charset="0"/>
              </a:rPr>
              <a:t>Marijuana accounted for </a:t>
            </a:r>
            <a:r>
              <a:rPr lang="en-US" sz="2400" b="1" dirty="0">
                <a:solidFill>
                  <a:schemeClr val="tx1"/>
                </a:solidFill>
                <a:latin typeface="Cambria" panose="02040503050406030204" pitchFamily="18" charset="0"/>
              </a:rPr>
              <a:t>4.5 million </a:t>
            </a:r>
            <a:r>
              <a:rPr lang="en-US" sz="2400" dirty="0">
                <a:solidFill>
                  <a:schemeClr val="tx1"/>
                </a:solidFill>
                <a:latin typeface="Cambria" panose="02040503050406030204" pitchFamily="18" charset="0"/>
              </a:rPr>
              <a:t>of the estimated 7.1 million Americans dependent on or abusing illicit drugs</a:t>
            </a:r>
            <a:endParaRPr lang="en-US" sz="800" dirty="0">
              <a:solidFill>
                <a:schemeClr val="tx1"/>
              </a:solidFill>
              <a:latin typeface="Cambria" panose="02040503050406030204" pitchFamily="18" charset="0"/>
            </a:endParaRPr>
          </a:p>
          <a:p>
            <a:pPr marL="0" indent="0" algn="just">
              <a:buClr>
                <a:schemeClr val="bg1"/>
              </a:buClr>
              <a:buNone/>
            </a:pPr>
            <a:endParaRPr lang="en-US" sz="800" dirty="0">
              <a:solidFill>
                <a:schemeClr val="tx1"/>
              </a:solidFill>
              <a:latin typeface="Cambria" panose="02040503050406030204" pitchFamily="18" charset="0"/>
            </a:endParaRPr>
          </a:p>
          <a:p>
            <a:pPr algn="just">
              <a:buClr>
                <a:schemeClr val="bg1"/>
              </a:buClr>
            </a:pPr>
            <a:r>
              <a:rPr lang="en-US" sz="2400" dirty="0">
                <a:solidFill>
                  <a:schemeClr val="tx1"/>
                </a:solidFill>
                <a:latin typeface="Cambria" panose="02040503050406030204" pitchFamily="18" charset="0"/>
              </a:rPr>
              <a:t>61% of persons under 15 reported marijuana as their primary drug of </a:t>
            </a:r>
            <a:r>
              <a:rPr lang="en-US" sz="2400" dirty="0" smtClean="0">
                <a:solidFill>
                  <a:schemeClr val="tx1"/>
                </a:solidFill>
                <a:latin typeface="Cambria" panose="02040503050406030204" pitchFamily="18" charset="0"/>
              </a:rPr>
              <a:t>abuse</a:t>
            </a:r>
          </a:p>
          <a:p>
            <a:pPr marL="45720" indent="0" algn="just">
              <a:buClr>
                <a:schemeClr val="bg1"/>
              </a:buClr>
              <a:buNone/>
            </a:pPr>
            <a:endParaRPr lang="en-US" sz="1000" dirty="0">
              <a:solidFill>
                <a:schemeClr val="tx1"/>
              </a:solidFill>
              <a:latin typeface="Cambria" panose="02040503050406030204" pitchFamily="18" charset="0"/>
            </a:endParaRPr>
          </a:p>
          <a:p>
            <a:pPr marL="0" indent="0" algn="ctr">
              <a:buNone/>
            </a:pPr>
            <a:r>
              <a:rPr lang="en-US" sz="1400" dirty="0">
                <a:solidFill>
                  <a:schemeClr val="tx1"/>
                </a:solidFill>
                <a:latin typeface="Cambria" panose="02040503050406030204" pitchFamily="18" charset="0"/>
              </a:rPr>
              <a:t>http://www.drugabuse.gov/publications/marijuana-abuse/marijuana-addictive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628" y="-74814"/>
            <a:ext cx="2919520" cy="1953424"/>
          </a:xfrm>
          <a:prstGeom prst="rect">
            <a:avLst/>
          </a:prstGeom>
          <a:effectLst>
            <a:softEdge rad="127000"/>
          </a:effectLst>
        </p:spPr>
      </p:pic>
      <p:sp>
        <p:nvSpPr>
          <p:cNvPr id="2" name="Title 1"/>
          <p:cNvSpPr>
            <a:spLocks noGrp="1"/>
          </p:cNvSpPr>
          <p:nvPr>
            <p:ph type="title"/>
          </p:nvPr>
        </p:nvSpPr>
        <p:spPr>
          <a:xfrm>
            <a:off x="1884568" y="330398"/>
            <a:ext cx="9222425" cy="1143000"/>
          </a:xfrm>
        </p:spPr>
        <p:txBody>
          <a:bodyPr anchor="ctr"/>
          <a:lstStyle/>
          <a:p>
            <a:pPr algn="ctr"/>
            <a:r>
              <a:rPr lang="en-US" sz="3600" dirty="0">
                <a:ln w="0"/>
                <a:solidFill>
                  <a:schemeClr val="bg1"/>
                </a:solidFill>
                <a:effectLst/>
                <a:latin typeface="Aharoni" panose="02010803020104030203" pitchFamily="2" charset="-79"/>
                <a:cs typeface="Aharoni" panose="02010803020104030203" pitchFamily="2" charset="-79"/>
              </a:rPr>
              <a:t>Marijuana</a:t>
            </a:r>
            <a:r>
              <a:rPr lang="en-US" sz="3600" dirty="0">
                <a:ln w="0"/>
                <a:gradFill>
                  <a:gsLst>
                    <a:gs pos="0">
                      <a:schemeClr val="accent5">
                        <a:lumMod val="50000"/>
                      </a:schemeClr>
                    </a:gs>
                    <a:gs pos="50000">
                      <a:schemeClr val="accent5"/>
                    </a:gs>
                    <a:gs pos="100000">
                      <a:schemeClr val="accent5">
                        <a:lumMod val="60000"/>
                        <a:lumOff val="40000"/>
                      </a:schemeClr>
                    </a:gs>
                  </a:gsLst>
                  <a:lin ang="5400000"/>
                </a:gradFill>
                <a:effectLst/>
                <a:latin typeface="Aharoni" panose="02010803020104030203" pitchFamily="2" charset="-79"/>
                <a:cs typeface="Aharoni" panose="02010803020104030203" pitchFamily="2" charset="-79"/>
              </a:rPr>
              <a:t>  </a:t>
            </a:r>
            <a:r>
              <a:rPr lang="en-US" sz="3600" dirty="0" smtClean="0">
                <a:ln w="0"/>
                <a:gradFill>
                  <a:gsLst>
                    <a:gs pos="0">
                      <a:schemeClr val="accent5">
                        <a:lumMod val="50000"/>
                      </a:schemeClr>
                    </a:gs>
                    <a:gs pos="50000">
                      <a:schemeClr val="accent5"/>
                    </a:gs>
                    <a:gs pos="100000">
                      <a:schemeClr val="accent5">
                        <a:lumMod val="60000"/>
                        <a:lumOff val="40000"/>
                      </a:schemeClr>
                    </a:gs>
                  </a:gsLst>
                  <a:lin ang="5400000"/>
                </a:gradFill>
                <a:effectLst/>
                <a:latin typeface="Aharoni" panose="02010803020104030203" pitchFamily="2" charset="-79"/>
                <a:cs typeface="Aharoni" panose="02010803020104030203" pitchFamily="2" charset="-79"/>
              </a:rPr>
              <a:t> </a:t>
            </a:r>
            <a:r>
              <a:rPr lang="en-US" sz="3600" dirty="0" smtClean="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Dependence </a:t>
            </a:r>
            <a:r>
              <a:rPr lang="en-US" sz="360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Syndrome</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spTree>
    <p:extLst>
      <p:ext uri="{BB962C8B-B14F-4D97-AF65-F5344CB8AC3E}">
        <p14:creationId xmlns:p14="http://schemas.microsoft.com/office/powerpoint/2010/main" val="2771445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294967295"/>
          </p:nvPr>
        </p:nvSpPr>
        <p:spPr>
          <a:xfrm>
            <a:off x="341183" y="1111965"/>
            <a:ext cx="4335343" cy="4114800"/>
          </a:xfrm>
          <a:prstGeom prst="rect">
            <a:avLst/>
          </a:prstGeom>
        </p:spPr>
        <p:txBody>
          <a:bodyPr>
            <a:noAutofit/>
          </a:bodyPr>
          <a:lstStyle/>
          <a:p>
            <a:pPr marL="285750" indent="-285750">
              <a:lnSpc>
                <a:spcPct val="200000"/>
              </a:lnSpc>
            </a:pPr>
            <a:r>
              <a:rPr lang="en-US" sz="2000" b="1" dirty="0">
                <a:solidFill>
                  <a:schemeClr val="accent4">
                    <a:lumMod val="75000"/>
                  </a:schemeClr>
                </a:solidFill>
                <a:latin typeface="+mj-lt"/>
                <a:cs typeface="Arial" panose="020B0604020202020204" pitchFamily="34" charset="0"/>
              </a:rPr>
              <a:t>Restlessness</a:t>
            </a:r>
          </a:p>
          <a:p>
            <a:pPr marL="285750" indent="-285750">
              <a:lnSpc>
                <a:spcPct val="200000"/>
              </a:lnSpc>
            </a:pPr>
            <a:r>
              <a:rPr lang="en-US" sz="2000" b="1" dirty="0" smtClean="0">
                <a:solidFill>
                  <a:schemeClr val="accent4">
                    <a:lumMod val="75000"/>
                  </a:schemeClr>
                </a:solidFill>
                <a:latin typeface="+mj-lt"/>
                <a:cs typeface="Arial" panose="020B0604020202020204" pitchFamily="34" charset="0"/>
              </a:rPr>
              <a:t>Anxiety</a:t>
            </a:r>
          </a:p>
          <a:p>
            <a:pPr marL="285750" indent="-285750">
              <a:lnSpc>
                <a:spcPct val="200000"/>
              </a:lnSpc>
            </a:pPr>
            <a:r>
              <a:rPr lang="en-US" sz="2000" b="1" dirty="0" smtClean="0">
                <a:solidFill>
                  <a:schemeClr val="accent4">
                    <a:lumMod val="75000"/>
                  </a:schemeClr>
                </a:solidFill>
                <a:latin typeface="+mj-lt"/>
                <a:cs typeface="Arial" panose="020B0604020202020204" pitchFamily="34" charset="0"/>
              </a:rPr>
              <a:t>Anger</a:t>
            </a:r>
          </a:p>
          <a:p>
            <a:pPr marL="285750" indent="-285750">
              <a:lnSpc>
                <a:spcPct val="200000"/>
              </a:lnSpc>
            </a:pPr>
            <a:r>
              <a:rPr lang="en-US" sz="2000" b="1" dirty="0" smtClean="0">
                <a:solidFill>
                  <a:schemeClr val="accent4">
                    <a:lumMod val="75000"/>
                  </a:schemeClr>
                </a:solidFill>
                <a:latin typeface="+mj-lt"/>
                <a:cs typeface="Arial" panose="020B0604020202020204" pitchFamily="34" charset="0"/>
              </a:rPr>
              <a:t>Paranoia</a:t>
            </a:r>
            <a:endParaRPr lang="en-US" sz="2000" b="1" dirty="0">
              <a:solidFill>
                <a:schemeClr val="accent4">
                  <a:lumMod val="75000"/>
                </a:schemeClr>
              </a:solidFill>
              <a:latin typeface="+mj-lt"/>
              <a:cs typeface="Arial" panose="020B0604020202020204" pitchFamily="34" charset="0"/>
            </a:endParaRPr>
          </a:p>
          <a:p>
            <a:pPr marL="285750" indent="-285750">
              <a:lnSpc>
                <a:spcPct val="200000"/>
              </a:lnSpc>
            </a:pPr>
            <a:r>
              <a:rPr lang="en-US" sz="2000" b="1" dirty="0">
                <a:solidFill>
                  <a:schemeClr val="accent4">
                    <a:lumMod val="75000"/>
                  </a:schemeClr>
                </a:solidFill>
                <a:latin typeface="+mj-lt"/>
                <a:cs typeface="Arial" panose="020B0604020202020204" pitchFamily="34" charset="0"/>
              </a:rPr>
              <a:t>Increased sensitivity &amp; reactivity</a:t>
            </a:r>
          </a:p>
          <a:p>
            <a:pPr marL="285750" indent="-285750">
              <a:lnSpc>
                <a:spcPct val="200000"/>
              </a:lnSpc>
            </a:pPr>
            <a:r>
              <a:rPr lang="en-US" sz="2000" b="1" dirty="0">
                <a:solidFill>
                  <a:schemeClr val="accent4">
                    <a:lumMod val="75000"/>
                  </a:schemeClr>
                </a:solidFill>
                <a:latin typeface="+mj-lt"/>
                <a:cs typeface="Arial" panose="020B0604020202020204" pitchFamily="34" charset="0"/>
              </a:rPr>
              <a:t>Increased </a:t>
            </a:r>
            <a:r>
              <a:rPr lang="en-US" sz="2000" b="1" dirty="0" smtClean="0">
                <a:solidFill>
                  <a:schemeClr val="accent4">
                    <a:lumMod val="75000"/>
                  </a:schemeClr>
                </a:solidFill>
                <a:latin typeface="+mj-lt"/>
                <a:cs typeface="Arial" panose="020B0604020202020204" pitchFamily="34" charset="0"/>
              </a:rPr>
              <a:t>Irritability</a:t>
            </a:r>
            <a:endParaRPr lang="en-US" sz="2000" b="1" dirty="0">
              <a:solidFill>
                <a:schemeClr val="accent4">
                  <a:lumMod val="75000"/>
                </a:schemeClr>
              </a:solidFill>
              <a:latin typeface="+mj-lt"/>
              <a:cs typeface="Arial" panose="020B0604020202020204" pitchFamily="34" charset="0"/>
            </a:endParaRPr>
          </a:p>
        </p:txBody>
      </p:sp>
      <p:sp>
        <p:nvSpPr>
          <p:cNvPr id="9" name="Content Placeholder 8"/>
          <p:cNvSpPr>
            <a:spLocks noGrp="1"/>
          </p:cNvSpPr>
          <p:nvPr>
            <p:ph sz="quarter" idx="4294967295"/>
          </p:nvPr>
        </p:nvSpPr>
        <p:spPr>
          <a:xfrm>
            <a:off x="6680800" y="1326444"/>
            <a:ext cx="5372109" cy="4329279"/>
          </a:xfrm>
          <a:prstGeom prst="rect">
            <a:avLst/>
          </a:prstGeom>
        </p:spPr>
        <p:txBody>
          <a:bodyPr>
            <a:normAutofit/>
          </a:bodyPr>
          <a:lstStyle/>
          <a:p>
            <a:pPr marL="285750" indent="-285750">
              <a:lnSpc>
                <a:spcPct val="200000"/>
              </a:lnSpc>
            </a:pPr>
            <a:r>
              <a:rPr lang="en-US" sz="2000" b="1" dirty="0" smtClean="0">
                <a:solidFill>
                  <a:schemeClr val="accent4">
                    <a:lumMod val="75000"/>
                  </a:schemeClr>
                </a:solidFill>
                <a:cs typeface="Arial" panose="020B0604020202020204" pitchFamily="34" charset="0"/>
              </a:rPr>
              <a:t>Decreased Appetite &amp; Weight Loss</a:t>
            </a:r>
          </a:p>
          <a:p>
            <a:pPr marL="285750" indent="-285750">
              <a:lnSpc>
                <a:spcPct val="200000"/>
              </a:lnSpc>
            </a:pPr>
            <a:r>
              <a:rPr lang="en-US" sz="2000" b="1" dirty="0" smtClean="0">
                <a:solidFill>
                  <a:schemeClr val="accent4">
                    <a:lumMod val="75000"/>
                  </a:schemeClr>
                </a:solidFill>
                <a:cs typeface="Arial" panose="020B0604020202020204" pitchFamily="34" charset="0"/>
              </a:rPr>
              <a:t>Aggression</a:t>
            </a:r>
          </a:p>
          <a:p>
            <a:pPr marL="285750" indent="-285750">
              <a:lnSpc>
                <a:spcPct val="200000"/>
              </a:lnSpc>
            </a:pPr>
            <a:r>
              <a:rPr lang="en-US" sz="2000" b="1" dirty="0" smtClean="0">
                <a:solidFill>
                  <a:schemeClr val="accent4">
                    <a:lumMod val="75000"/>
                  </a:schemeClr>
                </a:solidFill>
                <a:cs typeface="Arial" panose="020B0604020202020204" pitchFamily="34" charset="0"/>
              </a:rPr>
              <a:t>Psychosis – Loses touch with reality</a:t>
            </a:r>
            <a:endParaRPr lang="en-US" sz="2000" b="1" dirty="0">
              <a:solidFill>
                <a:schemeClr val="accent4">
                  <a:lumMod val="75000"/>
                </a:schemeClr>
              </a:solidFill>
              <a:cs typeface="Arial" panose="020B0604020202020204" pitchFamily="34" charset="0"/>
            </a:endParaRPr>
          </a:p>
          <a:p>
            <a:pPr marL="285750" indent="-285750">
              <a:lnSpc>
                <a:spcPct val="200000"/>
              </a:lnSpc>
            </a:pPr>
            <a:r>
              <a:rPr lang="en-US" sz="2000" b="1" dirty="0">
                <a:solidFill>
                  <a:schemeClr val="accent4">
                    <a:lumMod val="75000"/>
                  </a:schemeClr>
                </a:solidFill>
                <a:cs typeface="Arial" panose="020B0604020202020204" pitchFamily="34" charset="0"/>
              </a:rPr>
              <a:t>Difficulty falling asleep &amp; staying asleep</a:t>
            </a:r>
          </a:p>
          <a:p>
            <a:pPr marL="285750" indent="-285750">
              <a:lnSpc>
                <a:spcPct val="200000"/>
              </a:lnSpc>
            </a:pPr>
            <a:r>
              <a:rPr lang="en-US" sz="2000" b="1" dirty="0">
                <a:solidFill>
                  <a:schemeClr val="accent4">
                    <a:lumMod val="75000"/>
                  </a:schemeClr>
                </a:solidFill>
                <a:cs typeface="Arial" panose="020B0604020202020204" pitchFamily="34" charset="0"/>
              </a:rPr>
              <a:t>Nightmares &amp; strange </a:t>
            </a:r>
            <a:r>
              <a:rPr lang="en-US" sz="2000" b="1" dirty="0" smtClean="0">
                <a:solidFill>
                  <a:schemeClr val="accent4">
                    <a:lumMod val="75000"/>
                  </a:schemeClr>
                </a:solidFill>
                <a:cs typeface="Arial" panose="020B0604020202020204" pitchFamily="34" charset="0"/>
              </a:rPr>
              <a:t>dreams</a:t>
            </a:r>
            <a:endParaRPr lang="en-US" sz="2000" b="1" dirty="0">
              <a:solidFill>
                <a:schemeClr val="accent4">
                  <a:lumMod val="75000"/>
                </a:schemeClr>
              </a:solidFill>
              <a:cs typeface="Arial" panose="020B0604020202020204" pitchFamily="34" charset="0"/>
            </a:endParaRPr>
          </a:p>
          <a:p>
            <a:pPr marL="0" indent="0">
              <a:buNone/>
            </a:pPr>
            <a:endParaRPr lang="en-US" dirty="0"/>
          </a:p>
        </p:txBody>
      </p:sp>
      <p:sp>
        <p:nvSpPr>
          <p:cNvPr id="3" name="Title 2"/>
          <p:cNvSpPr>
            <a:spLocks noGrp="1"/>
          </p:cNvSpPr>
          <p:nvPr>
            <p:ph type="title"/>
          </p:nvPr>
        </p:nvSpPr>
        <p:spPr>
          <a:xfrm>
            <a:off x="2508855" y="5655723"/>
            <a:ext cx="6858000" cy="1143000"/>
          </a:xfrm>
        </p:spPr>
        <p:txBody>
          <a:bodyPr anchor="ctr">
            <a:noAutofit/>
          </a:bodyPr>
          <a:lstStyle/>
          <a:p>
            <a:pPr algn="ctr"/>
            <a:r>
              <a:rPr lang="en-US" sz="3600" dirty="0">
                <a:ln w="0"/>
                <a:solidFill>
                  <a:schemeClr val="tx1"/>
                </a:solidFill>
                <a:effectLst>
                  <a:outerShdw blurRad="38100" dist="19050" dir="2700000" algn="tl" rotWithShape="0">
                    <a:schemeClr val="dk1">
                      <a:alpha val="40000"/>
                    </a:schemeClr>
                  </a:outerShdw>
                </a:effectLst>
              </a:rPr>
              <a:t>Signs of Physiological Addiction</a:t>
            </a:r>
          </a:p>
        </p:txBody>
      </p:sp>
      <p:pic>
        <p:nvPicPr>
          <p:cNvPr id="11" name="Pictur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565" y="5952796"/>
            <a:ext cx="974864" cy="559594"/>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5949" r="31940" b="19049"/>
          <a:stretch/>
        </p:blipFill>
        <p:spPr>
          <a:xfrm>
            <a:off x="2703015" y="203464"/>
            <a:ext cx="3947023" cy="4065456"/>
          </a:xfrm>
          <a:prstGeom prst="rect">
            <a:avLst/>
          </a:prstGeom>
          <a:effectLst>
            <a:softEdge rad="63500"/>
          </a:effectLst>
        </p:spPr>
      </p:pic>
    </p:spTree>
    <p:extLst>
      <p:ext uri="{BB962C8B-B14F-4D97-AF65-F5344CB8AC3E}">
        <p14:creationId xmlns:p14="http://schemas.microsoft.com/office/powerpoint/2010/main" val="3513516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7483</TotalTime>
  <Words>3316</Words>
  <Application>Microsoft Office PowerPoint</Application>
  <PresentationFormat>Widescreen</PresentationFormat>
  <Paragraphs>296</Paragraphs>
  <Slides>29</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Aharoni</vt:lpstr>
      <vt:lpstr>Andalus</vt:lpstr>
      <vt:lpstr>AngsanaUPC</vt:lpstr>
      <vt:lpstr>Aparajita</vt:lpstr>
      <vt:lpstr>AR CENA</vt:lpstr>
      <vt:lpstr>Arial</vt:lpstr>
      <vt:lpstr>Arial Narrow</vt:lpstr>
      <vt:lpstr>Calibri</vt:lpstr>
      <vt:lpstr>Cambria</vt:lpstr>
      <vt:lpstr>Corbel</vt:lpstr>
      <vt:lpstr>Courier New</vt:lpstr>
      <vt:lpstr>Stencil</vt:lpstr>
      <vt:lpstr>Wingdings</vt:lpstr>
      <vt:lpstr>Basis</vt:lpstr>
      <vt:lpstr>Legalized Marijuana &amp; Workplace implications</vt:lpstr>
      <vt:lpstr>PowerPoint Presentation</vt:lpstr>
      <vt:lpstr>Illicit Drug Use by Employees</vt:lpstr>
      <vt:lpstr>Quest Diagnostics Drug Test Index™</vt:lpstr>
      <vt:lpstr>Workplace Drug Use</vt:lpstr>
      <vt:lpstr>COSTS, RISKS, OUTCOMES</vt:lpstr>
      <vt:lpstr>What Does Schedule 1 Controlled Substance Mean?</vt:lpstr>
      <vt:lpstr>Marijuana   Dependence Syndrome</vt:lpstr>
      <vt:lpstr>Signs of Physiological Addiction</vt:lpstr>
      <vt:lpstr>PowerPoint Presentation</vt:lpstr>
      <vt:lpstr>TODAY’S MARIJUANA</vt:lpstr>
      <vt:lpstr>TRENDS</vt:lpstr>
      <vt:lpstr>PowerPoint Presentation</vt:lpstr>
      <vt:lpstr>PowerPoint Presentation</vt:lpstr>
      <vt:lpstr>Regulating “like” alcohol</vt:lpstr>
      <vt:lpstr>IMPAIRMENT</vt:lpstr>
      <vt:lpstr>IMPAIRMENT</vt:lpstr>
      <vt:lpstr>IMPAIRMENT</vt:lpstr>
      <vt:lpstr>Traffic Safety</vt:lpstr>
      <vt:lpstr>What  Colorado’s Amendment 64 Says</vt:lpstr>
      <vt:lpstr>What Employees Say:</vt:lpstr>
      <vt:lpstr>Employer’s Rights</vt:lpstr>
      <vt:lpstr>Employer’s Rights</vt:lpstr>
      <vt:lpstr>Employer’s Rights</vt:lpstr>
      <vt:lpstr>PowerPoint Presentation</vt:lpstr>
      <vt:lpstr>Employee Assistance Programs (EAP)</vt:lpstr>
      <vt:lpstr>Drug Testing Ins &amp; Outs</vt:lpstr>
      <vt:lpstr>PowerPoint Presentation</vt:lpstr>
      <vt:lpstr>Legalized Marijuana &amp; Workplace implications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Legalized Marijuana &amp; Workplace implications</dc:title>
  <dc:creator>Jo McGuire</dc:creator>
  <cp:lastModifiedBy>Jo McGuire</cp:lastModifiedBy>
  <cp:revision>38</cp:revision>
  <dcterms:created xsi:type="dcterms:W3CDTF">2015-01-09T21:42:17Z</dcterms:created>
  <dcterms:modified xsi:type="dcterms:W3CDTF">2015-09-20T21:21:46Z</dcterms:modified>
</cp:coreProperties>
</file>