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1.xml" ContentType="application/vnd.openxmlformats-officedocument.drawingml.chart+xml"/>
  <Override PartName="/ppt/theme/themeOverride3.xml" ContentType="application/vnd.openxmlformats-officedocument.themeOverride+xml"/>
  <Override PartName="/ppt/charts/chart12.xml" ContentType="application/vnd.openxmlformats-officedocument.drawingml.chart+xml"/>
  <Override PartName="/ppt/theme/themeOverride4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0.xml" ContentType="application/vnd.openxmlformats-officedocument.presentationml.notesSlide+xml"/>
  <Override PartName="/ppt/charts/chart1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1.xml" ContentType="application/vnd.openxmlformats-officedocument.presentationml.notesSlide+xml"/>
  <Override PartName="/ppt/charts/chart1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2.xml" ContentType="application/vnd.openxmlformats-officedocument.presentationml.notesSlide+xml"/>
  <Override PartName="/ppt/charts/chart1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3.xml" ContentType="application/vnd.openxmlformats-officedocument.presentationml.notesSlide+xml"/>
  <Override PartName="/ppt/charts/chart1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4.xml" ContentType="application/vnd.openxmlformats-officedocument.presentationml.notesSlide+xml"/>
  <Override PartName="/ppt/charts/chart1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2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5.xml" ContentType="application/vnd.openxmlformats-officedocument.presentationml.notesSlide+xml"/>
  <Override PartName="/ppt/charts/chart2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8" r:id="rId3"/>
    <p:sldId id="350" r:id="rId4"/>
    <p:sldId id="365" r:id="rId5"/>
    <p:sldId id="366" r:id="rId6"/>
    <p:sldId id="260" r:id="rId7"/>
    <p:sldId id="261" r:id="rId8"/>
    <p:sldId id="339" r:id="rId9"/>
    <p:sldId id="318" r:id="rId10"/>
    <p:sldId id="263" r:id="rId11"/>
    <p:sldId id="264" r:id="rId12"/>
    <p:sldId id="265" r:id="rId13"/>
    <p:sldId id="266" r:id="rId14"/>
    <p:sldId id="267" r:id="rId15"/>
    <p:sldId id="268" r:id="rId16"/>
    <p:sldId id="323" r:id="rId17"/>
    <p:sldId id="320" r:id="rId18"/>
    <p:sldId id="342" r:id="rId19"/>
    <p:sldId id="322" r:id="rId20"/>
    <p:sldId id="340" r:id="rId21"/>
    <p:sldId id="341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325" r:id="rId30"/>
    <p:sldId id="330" r:id="rId31"/>
    <p:sldId id="327" r:id="rId32"/>
    <p:sldId id="328" r:id="rId33"/>
    <p:sldId id="354" r:id="rId34"/>
    <p:sldId id="352" r:id="rId35"/>
    <p:sldId id="357" r:id="rId36"/>
    <p:sldId id="360" r:id="rId37"/>
    <p:sldId id="378" r:id="rId38"/>
    <p:sldId id="374" r:id="rId39"/>
    <p:sldId id="358" r:id="rId40"/>
    <p:sldId id="362" r:id="rId41"/>
    <p:sldId id="363" r:id="rId42"/>
    <p:sldId id="368" r:id="rId43"/>
    <p:sldId id="370" r:id="rId44"/>
    <p:sldId id="371" r:id="rId45"/>
    <p:sldId id="375" r:id="rId46"/>
    <p:sldId id="372" r:id="rId47"/>
    <p:sldId id="373" r:id="rId48"/>
    <p:sldId id="376" r:id="rId49"/>
    <p:sldId id="379" r:id="rId50"/>
    <p:sldId id="331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E:\Neuropsych%20project\Submission%204%20PNAS\Figures%20Submission\Figure%202_7.19.12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Neuropsych%20project\Submission%204%20PNAS\Figures%20Submission\Figure%203_7.19.12.xlsx" TargetMode="External"/><Relationship Id="rId1" Type="http://schemas.openxmlformats.org/officeDocument/2006/relationships/themeOverride" Target="../theme/themeOverride3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E:\Neuropsych%20project\Submission%204%20PNAS\Figures%20Submission\Figure%203_7.19.12.xlsx" TargetMode="External"/><Relationship Id="rId1" Type="http://schemas.openxmlformats.org/officeDocument/2006/relationships/themeOverride" Target="../theme/themeOverride4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E:\Neuropsych%20project\Submission%204%20PNAS\Figures%20Submission\Figure%202_7.19.12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E:\Neuropsych%20project\Submission%204%20PNAS\Figures%20Submission\Figure%202_7.19.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889796809481196E-2"/>
          <c:y val="1.4873996316343551E-2"/>
          <c:w val="0.67770664668226166"/>
          <c:h val="0.90987587972148731"/>
        </c:manualLayout>
      </c:layout>
      <c:barChart>
        <c:barDir val="bar"/>
        <c:grouping val="clustered"/>
        <c:varyColors val="0"/>
        <c:ser>
          <c:idx val="7"/>
          <c:order val="0"/>
          <c:tx>
            <c:strRef>
              <c:f>Sheet1!$H$2</c:f>
              <c:strCache>
                <c:ptCount val="1"/>
                <c:pt idx="0">
                  <c:v>Excluding Those With Schizophrenia (n=28)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Sheet1!$H$11:$H$15</c:f>
                <c:numCache>
                  <c:formatCode>General</c:formatCode>
                  <c:ptCount val="5"/>
                  <c:pt idx="0">
                    <c:v>0.04</c:v>
                  </c:pt>
                  <c:pt idx="1">
                    <c:v>0.03</c:v>
                  </c:pt>
                  <c:pt idx="2">
                    <c:v>0.06</c:v>
                  </c:pt>
                  <c:pt idx="3">
                    <c:v>0.09</c:v>
                  </c:pt>
                  <c:pt idx="4">
                    <c:v>0.1</c:v>
                  </c:pt>
                </c:numCache>
              </c:numRef>
            </c:plus>
            <c:minus>
              <c:numRef>
                <c:f>Sheet1!$H$11:$H$15</c:f>
                <c:numCache>
                  <c:formatCode>General</c:formatCode>
                  <c:ptCount val="5"/>
                  <c:pt idx="0">
                    <c:v>0.04</c:v>
                  </c:pt>
                  <c:pt idx="1">
                    <c:v>0.03</c:v>
                  </c:pt>
                  <c:pt idx="2">
                    <c:v>0.06</c:v>
                  </c:pt>
                  <c:pt idx="3">
                    <c:v>0.09</c:v>
                  </c:pt>
                  <c:pt idx="4">
                    <c:v>0.1</c:v>
                  </c:pt>
                </c:numCache>
              </c:numRef>
            </c:minus>
          </c:errBars>
          <c:cat>
            <c:strRef>
              <c:f>Sheet1!$A$3:$A$7</c:f>
              <c:strCache>
                <c:ptCount val="5"/>
                <c:pt idx="0">
                  <c:v>Never Used, Never Diagnosed</c:v>
                </c:pt>
                <c:pt idx="1">
                  <c:v>Used, Never Diagnosed</c:v>
                </c:pt>
                <c:pt idx="2">
                  <c:v>1 Diagnosis</c:v>
                </c:pt>
                <c:pt idx="3">
                  <c:v>2 Diagnoses</c:v>
                </c:pt>
                <c:pt idx="4">
                  <c:v>3+ Diagnoses</c:v>
                </c:pt>
              </c:strCache>
            </c:strRef>
          </c:cat>
          <c:val>
            <c:numRef>
              <c:f>Sheet1!$H$3:$H$7</c:f>
              <c:numCache>
                <c:formatCode>General</c:formatCode>
                <c:ptCount val="5"/>
                <c:pt idx="0">
                  <c:v>0.06</c:v>
                </c:pt>
                <c:pt idx="1">
                  <c:v>-0.06</c:v>
                </c:pt>
                <c:pt idx="2">
                  <c:v>-0.11</c:v>
                </c:pt>
                <c:pt idx="3">
                  <c:v>-0.13</c:v>
                </c:pt>
                <c:pt idx="4">
                  <c:v>-0.4</c:v>
                </c:pt>
              </c:numCache>
            </c:numRef>
          </c:val>
        </c:ser>
        <c:ser>
          <c:idx val="5"/>
          <c:order val="1"/>
          <c:tx>
            <c:strRef>
              <c:f>Sheet1!$G$2</c:f>
              <c:strCache>
                <c:ptCount val="1"/>
                <c:pt idx="0">
                  <c:v>Excluding Those With Persistent Alcohol Dependence (n=53)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Sheet1!$G$11:$G$15</c:f>
                <c:numCache>
                  <c:formatCode>General</c:formatCode>
                  <c:ptCount val="5"/>
                  <c:pt idx="0">
                    <c:v>0.04</c:v>
                  </c:pt>
                  <c:pt idx="1">
                    <c:v>0.03</c:v>
                  </c:pt>
                  <c:pt idx="2">
                    <c:v>7.0000000000000007E-2</c:v>
                  </c:pt>
                  <c:pt idx="3">
                    <c:v>0.11</c:v>
                  </c:pt>
                  <c:pt idx="4">
                    <c:v>0.14000000000000001</c:v>
                  </c:pt>
                </c:numCache>
              </c:numRef>
            </c:plus>
            <c:minus>
              <c:numRef>
                <c:f>Sheet1!$G$11:$G$15</c:f>
                <c:numCache>
                  <c:formatCode>General</c:formatCode>
                  <c:ptCount val="5"/>
                  <c:pt idx="0">
                    <c:v>0.04</c:v>
                  </c:pt>
                  <c:pt idx="1">
                    <c:v>0.03</c:v>
                  </c:pt>
                  <c:pt idx="2">
                    <c:v>7.0000000000000007E-2</c:v>
                  </c:pt>
                  <c:pt idx="3">
                    <c:v>0.11</c:v>
                  </c:pt>
                  <c:pt idx="4">
                    <c:v>0.14000000000000001</c:v>
                  </c:pt>
                </c:numCache>
              </c:numRef>
            </c:minus>
          </c:errBars>
          <c:cat>
            <c:strRef>
              <c:f>Sheet1!$A$3:$A$7</c:f>
              <c:strCache>
                <c:ptCount val="5"/>
                <c:pt idx="0">
                  <c:v>Never Used, Never Diagnosed</c:v>
                </c:pt>
                <c:pt idx="1">
                  <c:v>Used, Never Diagnosed</c:v>
                </c:pt>
                <c:pt idx="2">
                  <c:v>1 Diagnosis</c:v>
                </c:pt>
                <c:pt idx="3">
                  <c:v>2 Diagnoses</c:v>
                </c:pt>
                <c:pt idx="4">
                  <c:v>3+ Diagnoses</c:v>
                </c:pt>
              </c:strCache>
            </c:strRef>
          </c:cat>
          <c:val>
            <c:numRef>
              <c:f>Sheet1!$G$3:$G$7</c:f>
              <c:numCache>
                <c:formatCode>General</c:formatCode>
                <c:ptCount val="5"/>
                <c:pt idx="0">
                  <c:v>0.06</c:v>
                </c:pt>
                <c:pt idx="1">
                  <c:v>-0.06</c:v>
                </c:pt>
                <c:pt idx="2">
                  <c:v>-0.11</c:v>
                </c:pt>
                <c:pt idx="3">
                  <c:v>-0.19</c:v>
                </c:pt>
                <c:pt idx="4">
                  <c:v>-0.36</c:v>
                </c:pt>
              </c:numCache>
            </c:numRef>
          </c:val>
        </c:ser>
        <c:ser>
          <c:idx val="4"/>
          <c:order val="2"/>
          <c:tx>
            <c:strRef>
              <c:f>Sheet1!$F$2</c:f>
              <c:strCache>
                <c:ptCount val="1"/>
                <c:pt idx="0">
                  <c:v>Excluding Those With Persistent Hard-Drug Dependence (n=7)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Sheet1!$F$11:$F$15</c:f>
                <c:numCache>
                  <c:formatCode>General</c:formatCode>
                  <c:ptCount val="5"/>
                  <c:pt idx="0">
                    <c:v>0.04</c:v>
                  </c:pt>
                  <c:pt idx="1">
                    <c:v>0.03</c:v>
                  </c:pt>
                  <c:pt idx="2">
                    <c:v>0.06</c:v>
                  </c:pt>
                  <c:pt idx="3">
                    <c:v>0.1</c:v>
                  </c:pt>
                  <c:pt idx="4">
                    <c:v>0.1</c:v>
                  </c:pt>
                </c:numCache>
              </c:numRef>
            </c:plus>
            <c:minus>
              <c:numRef>
                <c:f>Sheet1!$F$11:$F$15</c:f>
                <c:numCache>
                  <c:formatCode>General</c:formatCode>
                  <c:ptCount val="5"/>
                  <c:pt idx="0">
                    <c:v>0.04</c:v>
                  </c:pt>
                  <c:pt idx="1">
                    <c:v>0.03</c:v>
                  </c:pt>
                  <c:pt idx="2">
                    <c:v>0.06</c:v>
                  </c:pt>
                  <c:pt idx="3">
                    <c:v>0.1</c:v>
                  </c:pt>
                  <c:pt idx="4">
                    <c:v>0.1</c:v>
                  </c:pt>
                </c:numCache>
              </c:numRef>
            </c:minus>
          </c:errBars>
          <c:cat>
            <c:strRef>
              <c:f>Sheet1!$A$3:$A$7</c:f>
              <c:strCache>
                <c:ptCount val="5"/>
                <c:pt idx="0">
                  <c:v>Never Used, Never Diagnosed</c:v>
                </c:pt>
                <c:pt idx="1">
                  <c:v>Used, Never Diagnosed</c:v>
                </c:pt>
                <c:pt idx="2">
                  <c:v>1 Diagnosis</c:v>
                </c:pt>
                <c:pt idx="3">
                  <c:v>2 Diagnoses</c:v>
                </c:pt>
                <c:pt idx="4">
                  <c:v>3+ Diagnoses</c:v>
                </c:pt>
              </c:strCache>
            </c:strRef>
          </c:cat>
          <c:val>
            <c:numRef>
              <c:f>Sheet1!$F$3:$F$7</c:f>
              <c:numCache>
                <c:formatCode>General</c:formatCode>
                <c:ptCount val="5"/>
                <c:pt idx="0">
                  <c:v>0.05</c:v>
                </c:pt>
                <c:pt idx="1">
                  <c:v>-0.08</c:v>
                </c:pt>
                <c:pt idx="2">
                  <c:v>-0.11</c:v>
                </c:pt>
                <c:pt idx="3">
                  <c:v>-0.15</c:v>
                </c:pt>
                <c:pt idx="4">
                  <c:v>-0.36</c:v>
                </c:pt>
              </c:numCache>
            </c:numRef>
          </c:val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Excluding Those with Persistent Tobacco Dependence (n=126)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Sheet1!$E$11:$E$15</c:f>
                <c:numCache>
                  <c:formatCode>General</c:formatCode>
                  <c:ptCount val="5"/>
                  <c:pt idx="0">
                    <c:v>0.04</c:v>
                  </c:pt>
                  <c:pt idx="1">
                    <c:v>0.03</c:v>
                  </c:pt>
                  <c:pt idx="2">
                    <c:v>7.0000000000000007E-2</c:v>
                  </c:pt>
                  <c:pt idx="3">
                    <c:v>0.12</c:v>
                  </c:pt>
                  <c:pt idx="4">
                    <c:v>0.17</c:v>
                  </c:pt>
                </c:numCache>
              </c:numRef>
            </c:plus>
            <c:minus>
              <c:numRef>
                <c:f>Sheet1!$E$11:$E$15</c:f>
                <c:numCache>
                  <c:formatCode>General</c:formatCode>
                  <c:ptCount val="5"/>
                  <c:pt idx="0">
                    <c:v>0.04</c:v>
                  </c:pt>
                  <c:pt idx="1">
                    <c:v>0.03</c:v>
                  </c:pt>
                  <c:pt idx="2">
                    <c:v>7.0000000000000007E-2</c:v>
                  </c:pt>
                  <c:pt idx="3">
                    <c:v>0.12</c:v>
                  </c:pt>
                  <c:pt idx="4">
                    <c:v>0.17</c:v>
                  </c:pt>
                </c:numCache>
              </c:numRef>
            </c:minus>
          </c:errBars>
          <c:cat>
            <c:strRef>
              <c:f>Sheet1!$A$3:$A$7</c:f>
              <c:strCache>
                <c:ptCount val="5"/>
                <c:pt idx="0">
                  <c:v>Never Used, Never Diagnosed</c:v>
                </c:pt>
                <c:pt idx="1">
                  <c:v>Used, Never Diagnosed</c:v>
                </c:pt>
                <c:pt idx="2">
                  <c:v>1 Diagnosis</c:v>
                </c:pt>
                <c:pt idx="3">
                  <c:v>2 Diagnoses</c:v>
                </c:pt>
                <c:pt idx="4">
                  <c:v>3+ Diagnoses</c:v>
                </c:pt>
              </c:strCache>
            </c:strRef>
          </c:cat>
          <c:val>
            <c:numRef>
              <c:f>Sheet1!$E$3:$E$7</c:f>
              <c:numCache>
                <c:formatCode>General</c:formatCode>
                <c:ptCount val="5"/>
                <c:pt idx="0">
                  <c:v>0.06</c:v>
                </c:pt>
                <c:pt idx="1">
                  <c:v>-0.04</c:v>
                </c:pt>
                <c:pt idx="2">
                  <c:v>-0.1</c:v>
                </c:pt>
                <c:pt idx="3">
                  <c:v>-0.09</c:v>
                </c:pt>
                <c:pt idx="4">
                  <c:v>-0.43</c:v>
                </c:pt>
              </c:numCache>
            </c:numRef>
          </c:val>
        </c:ser>
        <c:ser>
          <c:idx val="2"/>
          <c:order val="4"/>
          <c:tx>
            <c:strRef>
              <c:f>Sheet1!$D$2</c:f>
              <c:strCache>
                <c:ptCount val="1"/>
                <c:pt idx="0">
                  <c:v>Excluding Past-Week Cannabis Users (n=89)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Sheet1!$D$11:$D$15</c:f>
                <c:numCache>
                  <c:formatCode>General</c:formatCode>
                  <c:ptCount val="5"/>
                  <c:pt idx="0">
                    <c:v>0.04</c:v>
                  </c:pt>
                  <c:pt idx="1">
                    <c:v>0.03</c:v>
                  </c:pt>
                  <c:pt idx="2">
                    <c:v>7.0000000000000007E-2</c:v>
                  </c:pt>
                  <c:pt idx="3">
                    <c:v>0.17</c:v>
                  </c:pt>
                  <c:pt idx="4">
                    <c:v>0.15</c:v>
                  </c:pt>
                </c:numCache>
              </c:numRef>
            </c:plus>
            <c:minus>
              <c:numRef>
                <c:f>Sheet1!$D$11:$D$15</c:f>
                <c:numCache>
                  <c:formatCode>General</c:formatCode>
                  <c:ptCount val="5"/>
                  <c:pt idx="0">
                    <c:v>0.04</c:v>
                  </c:pt>
                  <c:pt idx="1">
                    <c:v>0.03</c:v>
                  </c:pt>
                  <c:pt idx="2">
                    <c:v>7.0000000000000007E-2</c:v>
                  </c:pt>
                  <c:pt idx="3">
                    <c:v>0.17</c:v>
                  </c:pt>
                  <c:pt idx="4">
                    <c:v>0.15</c:v>
                  </c:pt>
                </c:numCache>
              </c:numRef>
            </c:minus>
          </c:errBars>
          <c:cat>
            <c:strRef>
              <c:f>Sheet1!$A$3:$A$7</c:f>
              <c:strCache>
                <c:ptCount val="5"/>
                <c:pt idx="0">
                  <c:v>Never Used, Never Diagnosed</c:v>
                </c:pt>
                <c:pt idx="1">
                  <c:v>Used, Never Diagnosed</c:v>
                </c:pt>
                <c:pt idx="2">
                  <c:v>1 Diagnosis</c:v>
                </c:pt>
                <c:pt idx="3">
                  <c:v>2 Diagnoses</c:v>
                </c:pt>
                <c:pt idx="4">
                  <c:v>3+ Diagnoses</c:v>
                </c:pt>
              </c:strCache>
            </c:strRef>
          </c:cat>
          <c:val>
            <c:numRef>
              <c:f>Sheet1!$D$3:$D$7</c:f>
              <c:numCache>
                <c:formatCode>General</c:formatCode>
                <c:ptCount val="5"/>
                <c:pt idx="0">
                  <c:v>0.05</c:v>
                </c:pt>
                <c:pt idx="1">
                  <c:v>-0.08</c:v>
                </c:pt>
                <c:pt idx="2">
                  <c:v>-7.0000000000000007E-2</c:v>
                </c:pt>
                <c:pt idx="3">
                  <c:v>-0.12</c:v>
                </c:pt>
                <c:pt idx="4">
                  <c:v>-0.27</c:v>
                </c:pt>
              </c:numCache>
            </c:numRef>
          </c:val>
        </c:ser>
        <c:ser>
          <c:idx val="1"/>
          <c:order val="5"/>
          <c:tx>
            <c:strRef>
              <c:f>Sheet1!$C$2</c:f>
              <c:strCache>
                <c:ptCount val="1"/>
                <c:pt idx="0">
                  <c:v>Excluding Past-24-Hour Cannabis Users (n=38)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Sheet1!$C$11:$C$15</c:f>
                <c:numCache>
                  <c:formatCode>General</c:formatCode>
                  <c:ptCount val="5"/>
                  <c:pt idx="0">
                    <c:v>0.04</c:v>
                  </c:pt>
                  <c:pt idx="1">
                    <c:v>0.03</c:v>
                  </c:pt>
                  <c:pt idx="2">
                    <c:v>7.0000000000000007E-2</c:v>
                  </c:pt>
                  <c:pt idx="3">
                    <c:v>0.12</c:v>
                  </c:pt>
                  <c:pt idx="4">
                    <c:v>0.11</c:v>
                  </c:pt>
                </c:numCache>
              </c:numRef>
            </c:plus>
            <c:minus>
              <c:numRef>
                <c:f>Sheet1!$C$11:$C$15</c:f>
                <c:numCache>
                  <c:formatCode>General</c:formatCode>
                  <c:ptCount val="5"/>
                  <c:pt idx="0">
                    <c:v>0.04</c:v>
                  </c:pt>
                  <c:pt idx="1">
                    <c:v>0.03</c:v>
                  </c:pt>
                  <c:pt idx="2">
                    <c:v>7.0000000000000007E-2</c:v>
                  </c:pt>
                  <c:pt idx="3">
                    <c:v>0.12</c:v>
                  </c:pt>
                  <c:pt idx="4">
                    <c:v>0.11</c:v>
                  </c:pt>
                </c:numCache>
              </c:numRef>
            </c:minus>
          </c:errBars>
          <c:cat>
            <c:strRef>
              <c:f>Sheet1!$A$3:$A$7</c:f>
              <c:strCache>
                <c:ptCount val="5"/>
                <c:pt idx="0">
                  <c:v>Never Used, Never Diagnosed</c:v>
                </c:pt>
                <c:pt idx="1">
                  <c:v>Used, Never Diagnosed</c:v>
                </c:pt>
                <c:pt idx="2">
                  <c:v>1 Diagnosis</c:v>
                </c:pt>
                <c:pt idx="3">
                  <c:v>2 Diagnoses</c:v>
                </c:pt>
                <c:pt idx="4">
                  <c:v>3+ Diagnoses</c:v>
                </c:pt>
              </c:strCache>
            </c:strRef>
          </c:cat>
          <c:val>
            <c:numRef>
              <c:f>Sheet1!$C$3:$C$7</c:f>
              <c:numCache>
                <c:formatCode>General</c:formatCode>
                <c:ptCount val="5"/>
                <c:pt idx="0">
                  <c:v>0.05</c:v>
                </c:pt>
                <c:pt idx="1">
                  <c:v>-0.08</c:v>
                </c:pt>
                <c:pt idx="2">
                  <c:v>-0.09</c:v>
                </c:pt>
                <c:pt idx="3">
                  <c:v>-0.12</c:v>
                </c:pt>
                <c:pt idx="4">
                  <c:v>-0.4</c:v>
                </c:pt>
              </c:numCache>
            </c:numRef>
          </c:val>
        </c:ser>
        <c:ser>
          <c:idx val="0"/>
          <c:order val="6"/>
          <c:tx>
            <c:strRef>
              <c:f>Sheet1!$B$2</c:f>
              <c:strCache>
                <c:ptCount val="1"/>
                <c:pt idx="0">
                  <c:v>Full Birth Cohort (n=874)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Sheet1!$B$11:$B$15</c:f>
                <c:numCache>
                  <c:formatCode>General</c:formatCode>
                  <c:ptCount val="5"/>
                  <c:pt idx="0">
                    <c:v>0.04</c:v>
                  </c:pt>
                  <c:pt idx="1">
                    <c:v>0.03</c:v>
                  </c:pt>
                  <c:pt idx="2">
                    <c:v>0.06</c:v>
                  </c:pt>
                  <c:pt idx="3">
                    <c:v>0.1</c:v>
                  </c:pt>
                  <c:pt idx="4">
                    <c:v>0.09</c:v>
                  </c:pt>
                </c:numCache>
              </c:numRef>
            </c:plus>
            <c:minus>
              <c:numRef>
                <c:f>Sheet1!$B$11:$B$15</c:f>
                <c:numCache>
                  <c:formatCode>General</c:formatCode>
                  <c:ptCount val="5"/>
                  <c:pt idx="0">
                    <c:v>0.04</c:v>
                  </c:pt>
                  <c:pt idx="1">
                    <c:v>0.03</c:v>
                  </c:pt>
                  <c:pt idx="2">
                    <c:v>0.06</c:v>
                  </c:pt>
                  <c:pt idx="3">
                    <c:v>0.1</c:v>
                  </c:pt>
                  <c:pt idx="4">
                    <c:v>0.09</c:v>
                  </c:pt>
                </c:numCache>
              </c:numRef>
            </c:minus>
          </c:errBars>
          <c:cat>
            <c:strRef>
              <c:f>Sheet1!$A$3:$A$7</c:f>
              <c:strCache>
                <c:ptCount val="5"/>
                <c:pt idx="0">
                  <c:v>Never Used, Never Diagnosed</c:v>
                </c:pt>
                <c:pt idx="1">
                  <c:v>Used, Never Diagnosed</c:v>
                </c:pt>
                <c:pt idx="2">
                  <c:v>1 Diagnosis</c:v>
                </c:pt>
                <c:pt idx="3">
                  <c:v>2 Diagnoses</c:v>
                </c:pt>
                <c:pt idx="4">
                  <c:v>3+ Diagnoses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0.05</c:v>
                </c:pt>
                <c:pt idx="1">
                  <c:v>-7.0000000000000007E-2</c:v>
                </c:pt>
                <c:pt idx="2">
                  <c:v>-0.11</c:v>
                </c:pt>
                <c:pt idx="3">
                  <c:v>-0.17</c:v>
                </c:pt>
                <c:pt idx="4">
                  <c:v>-0.38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037632"/>
        <c:axId val="179038192"/>
      </c:barChart>
      <c:catAx>
        <c:axId val="1790376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high"/>
        <c:txPr>
          <a:bodyPr/>
          <a:lstStyle/>
          <a:p>
            <a:pPr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79038192"/>
        <c:crosses val="autoZero"/>
        <c:auto val="1"/>
        <c:lblAlgn val="ctr"/>
        <c:lblOffset val="100"/>
        <c:noMultiLvlLbl val="0"/>
      </c:catAx>
      <c:valAx>
        <c:axId val="179038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790376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</c:dPt>
          <c:errBars>
            <c:errBarType val="both"/>
            <c:errValType val="cust"/>
            <c:noEndCap val="0"/>
            <c:plus>
              <c:numRef>
                <c:f>Sheet1!$F$2:$F$7</c:f>
                <c:numCache>
                  <c:formatCode>General</c:formatCode>
                  <c:ptCount val="6"/>
                  <c:pt idx="0">
                    <c:v>0.14000000000000001</c:v>
                  </c:pt>
                  <c:pt idx="1">
                    <c:v>7.0000000000000007E-2</c:v>
                  </c:pt>
                  <c:pt idx="2">
                    <c:v>0.21</c:v>
                  </c:pt>
                  <c:pt idx="3">
                    <c:v>0.1</c:v>
                  </c:pt>
                  <c:pt idx="4">
                    <c:v>0.11</c:v>
                  </c:pt>
                  <c:pt idx="5">
                    <c:v>0.15</c:v>
                  </c:pt>
                </c:numCache>
              </c:numRef>
            </c:plus>
            <c:minus>
              <c:numRef>
                <c:f>Sheet1!$F$2:$F$7</c:f>
                <c:numCache>
                  <c:formatCode>General</c:formatCode>
                  <c:ptCount val="6"/>
                  <c:pt idx="0">
                    <c:v>0.14000000000000001</c:v>
                  </c:pt>
                  <c:pt idx="1">
                    <c:v>7.0000000000000007E-2</c:v>
                  </c:pt>
                  <c:pt idx="2">
                    <c:v>0.21</c:v>
                  </c:pt>
                  <c:pt idx="3">
                    <c:v>0.1</c:v>
                  </c:pt>
                  <c:pt idx="4">
                    <c:v>0.11</c:v>
                  </c:pt>
                  <c:pt idx="5">
                    <c:v>0.15</c:v>
                  </c:pt>
                </c:numCache>
              </c:numRef>
            </c:minus>
          </c:errBars>
          <c:val>
            <c:numRef>
              <c:f>Sheet1!$E$2:$E$7</c:f>
              <c:numCache>
                <c:formatCode>General</c:formatCode>
                <c:ptCount val="6"/>
                <c:pt idx="0">
                  <c:v>-0.22</c:v>
                </c:pt>
                <c:pt idx="1">
                  <c:v>-0.08</c:v>
                </c:pt>
                <c:pt idx="2">
                  <c:v>-0.39</c:v>
                </c:pt>
                <c:pt idx="3">
                  <c:v>-0.03</c:v>
                </c:pt>
                <c:pt idx="4">
                  <c:v>-0.54</c:v>
                </c:pt>
                <c:pt idx="5">
                  <c:v>-0.14000000000000001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8072784"/>
        <c:axId val="248073344"/>
      </c:barChart>
      <c:catAx>
        <c:axId val="248072784"/>
        <c:scaling>
          <c:orientation val="minMax"/>
        </c:scaling>
        <c:delete val="0"/>
        <c:axPos val="b"/>
        <c:majorTickMark val="none"/>
        <c:minorTickMark val="none"/>
        <c:tickLblPos val="none"/>
        <c:crossAx val="248073344"/>
        <c:crosses val="autoZero"/>
        <c:auto val="1"/>
        <c:lblAlgn val="ctr"/>
        <c:lblOffset val="100"/>
        <c:noMultiLvlLbl val="0"/>
      </c:catAx>
      <c:valAx>
        <c:axId val="248073344"/>
        <c:scaling>
          <c:orientation val="minMax"/>
          <c:max val="0.4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Change in Full-Scale IQ                                                                         (in standard deviation units)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48072784"/>
        <c:crosses val="autoZero"/>
        <c:crossBetween val="between"/>
        <c:majorUnit val="0.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280334946080291"/>
          <c:y val="7.1698144241106612E-2"/>
          <c:w val="0.6338564349214193"/>
          <c:h val="0.894583145803646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Child IQ</c:v>
                </c:pt>
              </c:strCache>
            </c:strRef>
          </c:tx>
          <c:spPr>
            <a:pattFill prst="ltDnDiag">
              <a:fgClr>
                <a:srgbClr val="C00000"/>
              </a:fgClr>
              <a:bgClr>
                <a:sysClr val="window" lastClr="FFFFFF"/>
              </a:bgClr>
            </a:patt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Sheet2!$C$3:$C$4</c:f>
                <c:numCache>
                  <c:formatCode>General</c:formatCode>
                  <c:ptCount val="2"/>
                  <c:pt idx="0">
                    <c:v>3.84</c:v>
                  </c:pt>
                  <c:pt idx="1">
                    <c:v>3.57</c:v>
                  </c:pt>
                </c:numCache>
              </c:numRef>
            </c:plus>
            <c:minus>
              <c:numRef>
                <c:f>Sheet2!$D$3:$D$4</c:f>
                <c:numCache>
                  <c:formatCode>General</c:formatCode>
                  <c:ptCount val="2"/>
                  <c:pt idx="0">
                    <c:v>3.31</c:v>
                  </c:pt>
                  <c:pt idx="1">
                    <c:v>3.21</c:v>
                  </c:pt>
                </c:numCache>
              </c:numRef>
            </c:minus>
          </c:errBars>
          <c:val>
            <c:numRef>
              <c:f>Sheet2!$A$3:$A$4</c:f>
              <c:numCache>
                <c:formatCode>General</c:formatCode>
                <c:ptCount val="2"/>
                <c:pt idx="0">
                  <c:v>102.22</c:v>
                </c:pt>
                <c:pt idx="1">
                  <c:v>96.82</c:v>
                </c:pt>
              </c:numCache>
            </c:numRef>
          </c:val>
        </c:ser>
        <c:ser>
          <c:idx val="1"/>
          <c:order val="1"/>
          <c:tx>
            <c:strRef>
              <c:f>Sheet2!$B$2</c:f>
              <c:strCache>
                <c:ptCount val="1"/>
                <c:pt idx="0">
                  <c:v>Adult IQ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errBars>
            <c:errBarType val="both"/>
            <c:errValType val="cust"/>
            <c:noEndCap val="0"/>
            <c:plus>
              <c:numRef>
                <c:f>Sheet2!$D$3:$D$4</c:f>
                <c:numCache>
                  <c:formatCode>General</c:formatCode>
                  <c:ptCount val="2"/>
                  <c:pt idx="0">
                    <c:v>3.31</c:v>
                  </c:pt>
                  <c:pt idx="1">
                    <c:v>3.21</c:v>
                  </c:pt>
                </c:numCache>
              </c:numRef>
            </c:plus>
            <c:minus>
              <c:numRef>
                <c:f>Sheet2!$D$3:$D$4</c:f>
                <c:numCache>
                  <c:formatCode>General</c:formatCode>
                  <c:ptCount val="2"/>
                  <c:pt idx="0">
                    <c:v>3.31</c:v>
                  </c:pt>
                  <c:pt idx="1">
                    <c:v>3.21</c:v>
                  </c:pt>
                </c:numCache>
              </c:numRef>
            </c:minus>
          </c:errBars>
          <c:val>
            <c:numRef>
              <c:f>Sheet2!$B$3:$B$4</c:f>
              <c:numCache>
                <c:formatCode>General</c:formatCode>
                <c:ptCount val="2"/>
                <c:pt idx="0">
                  <c:v>97.48</c:v>
                </c:pt>
                <c:pt idx="1">
                  <c:v>89.22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737328"/>
        <c:axId val="245737888"/>
      </c:barChart>
      <c:catAx>
        <c:axId val="245737328"/>
        <c:scaling>
          <c:orientation val="minMax"/>
        </c:scaling>
        <c:delete val="0"/>
        <c:axPos val="b"/>
        <c:majorTickMark val="none"/>
        <c:minorTickMark val="none"/>
        <c:tickLblPos val="none"/>
        <c:crossAx val="245737888"/>
        <c:crosses val="autoZero"/>
        <c:auto val="1"/>
        <c:lblAlgn val="ctr"/>
        <c:lblOffset val="100"/>
        <c:noMultiLvlLbl val="0"/>
      </c:catAx>
      <c:valAx>
        <c:axId val="245737888"/>
        <c:scaling>
          <c:orientation val="minMax"/>
          <c:max val="110"/>
          <c:min val="8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>
                    <a:latin typeface="Arial" pitchFamily="34" charset="0"/>
                    <a:cs typeface="Arial" pitchFamily="34" charset="0"/>
                  </a:rPr>
                  <a:t>Full-Scale</a:t>
                </a:r>
                <a:r>
                  <a:rPr lang="en-US" sz="1600" baseline="0">
                    <a:latin typeface="Arial" pitchFamily="34" charset="0"/>
                    <a:cs typeface="Arial" pitchFamily="34" charset="0"/>
                  </a:rPr>
                  <a:t> IQ</a:t>
                </a:r>
                <a:endParaRPr lang="en-US" sz="1600">
                  <a:latin typeface="Arial" pitchFamily="34" charset="0"/>
                  <a:cs typeface="Arial" pitchFamily="34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45737328"/>
        <c:crosses val="autoZero"/>
        <c:crossBetween val="between"/>
      </c:valAx>
      <c:spPr>
        <a:noFill/>
      </c:spPr>
    </c:plotArea>
    <c:legend>
      <c:legendPos val="r"/>
      <c:legendEntry>
        <c:idx val="0"/>
        <c:txPr>
          <a:bodyPr/>
          <a:lstStyle/>
          <a:p>
            <a:pPr>
              <a:defRPr sz="1600" baseline="0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aseline="0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1057295085176575"/>
          <c:y val="7.3094554493153274E-2"/>
          <c:w val="0.28942704914823425"/>
          <c:h val="0.22206898481426268"/>
        </c:manualLayout>
      </c:layout>
      <c:overlay val="0"/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Sheet2!$A$8</c:f>
              <c:strCache>
                <c:ptCount val="1"/>
                <c:pt idx="0">
                  <c:v>Child IQ</c:v>
                </c:pt>
              </c:strCache>
            </c:strRef>
          </c:tx>
          <c:spPr>
            <a:pattFill prst="ltDnDiag">
              <a:fgClr>
                <a:srgbClr val="F79646"/>
              </a:fgClr>
              <a:bgClr>
                <a:sysClr val="window" lastClr="FFFFFF"/>
              </a:bgClr>
            </a:patt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Sheet2!$C$9:$C$10</c:f>
                <c:numCache>
                  <c:formatCode>General</c:formatCode>
                  <c:ptCount val="2"/>
                  <c:pt idx="0">
                    <c:v>4.42</c:v>
                  </c:pt>
                  <c:pt idx="1">
                    <c:v>2.93</c:v>
                  </c:pt>
                </c:numCache>
              </c:numRef>
            </c:plus>
            <c:minus>
              <c:numRef>
                <c:f>Sheet2!$C$9:$C$10</c:f>
                <c:numCache>
                  <c:formatCode>General</c:formatCode>
                  <c:ptCount val="2"/>
                  <c:pt idx="0">
                    <c:v>4.42</c:v>
                  </c:pt>
                  <c:pt idx="1">
                    <c:v>2.93</c:v>
                  </c:pt>
                </c:numCache>
              </c:numRef>
            </c:minus>
          </c:errBars>
          <c:val>
            <c:numRef>
              <c:f>Sheet2!$A$9:$A$10</c:f>
              <c:numCache>
                <c:formatCode>General</c:formatCode>
                <c:ptCount val="2"/>
                <c:pt idx="0">
                  <c:v>104.36</c:v>
                </c:pt>
                <c:pt idx="1">
                  <c:v>98.59</c:v>
                </c:pt>
              </c:numCache>
            </c:numRef>
          </c:val>
        </c:ser>
        <c:ser>
          <c:idx val="1"/>
          <c:order val="1"/>
          <c:tx>
            <c:strRef>
              <c:f>Sheet2!$B$8</c:f>
              <c:strCache>
                <c:ptCount val="1"/>
                <c:pt idx="0">
                  <c:v>Adult IQ</c:v>
                </c:pt>
              </c:strCache>
            </c:strRef>
          </c:tx>
          <c:spPr>
            <a:solidFill>
              <a:srgbClr val="F79646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Sheet2!$D$9:$D$10</c:f>
                <c:numCache>
                  <c:formatCode>General</c:formatCode>
                  <c:ptCount val="2"/>
                  <c:pt idx="0">
                    <c:v>4.67</c:v>
                  </c:pt>
                  <c:pt idx="1">
                    <c:v>2.19</c:v>
                  </c:pt>
                </c:numCache>
              </c:numRef>
            </c:plus>
            <c:minus>
              <c:numRef>
                <c:f>Sheet2!$D$9:$D$10</c:f>
                <c:numCache>
                  <c:formatCode>General</c:formatCode>
                  <c:ptCount val="2"/>
                  <c:pt idx="0">
                    <c:v>4.67</c:v>
                  </c:pt>
                  <c:pt idx="1">
                    <c:v>2.19</c:v>
                  </c:pt>
                </c:numCache>
              </c:numRef>
            </c:minus>
          </c:errBars>
          <c:val>
            <c:numRef>
              <c:f>Sheet2!$B$9:$B$10</c:f>
              <c:numCache>
                <c:formatCode>General</c:formatCode>
                <c:ptCount val="2"/>
                <c:pt idx="0">
                  <c:v>105.26</c:v>
                </c:pt>
                <c:pt idx="1">
                  <c:v>95.7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8926432"/>
        <c:axId val="248926992"/>
      </c:barChart>
      <c:catAx>
        <c:axId val="248926432"/>
        <c:scaling>
          <c:orientation val="minMax"/>
        </c:scaling>
        <c:delete val="0"/>
        <c:axPos val="b"/>
        <c:majorTickMark val="none"/>
        <c:minorTickMark val="none"/>
        <c:tickLblPos val="none"/>
        <c:crossAx val="248926992"/>
        <c:crosses val="autoZero"/>
        <c:auto val="1"/>
        <c:lblAlgn val="ctr"/>
        <c:lblOffset val="100"/>
        <c:noMultiLvlLbl val="0"/>
      </c:catAx>
      <c:valAx>
        <c:axId val="248926992"/>
        <c:scaling>
          <c:orientation val="minMax"/>
          <c:max val="110"/>
          <c:min val="8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>
                    <a:latin typeface="Arial" pitchFamily="34" charset="0"/>
                    <a:cs typeface="Arial" pitchFamily="34" charset="0"/>
                  </a:rPr>
                  <a:t>Full-Scale</a:t>
                </a:r>
                <a:r>
                  <a:rPr lang="en-US" sz="1600" baseline="0">
                    <a:latin typeface="Arial" pitchFamily="34" charset="0"/>
                    <a:cs typeface="Arial" pitchFamily="34" charset="0"/>
                  </a:rPr>
                  <a:t> IQ</a:t>
                </a:r>
                <a:endParaRPr lang="en-US" sz="1600">
                  <a:latin typeface="Arial" pitchFamily="34" charset="0"/>
                  <a:cs typeface="Arial" pitchFamily="34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48926432"/>
        <c:crosses val="autoZero"/>
        <c:crossBetween val="between"/>
      </c:valAx>
      <c:spPr>
        <a:noFill/>
      </c:spPr>
    </c:plotArea>
    <c:legend>
      <c:legendPos val="r"/>
      <c:legendEntry>
        <c:idx val="0"/>
        <c:txPr>
          <a:bodyPr/>
          <a:lstStyle/>
          <a:p>
            <a:pPr>
              <a:defRPr sz="1600" baseline="0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aseline="0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68768698076345613"/>
          <c:y val="4.3658532753012902E-2"/>
          <c:w val="0.28942758558854526"/>
          <c:h val="0.22173849741982971"/>
        </c:manualLayout>
      </c:layout>
      <c:overlay val="0"/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Percent</a:t>
            </a:r>
            <a:r>
              <a:rPr lang="en-US" baseline="0" dirty="0" smtClean="0"/>
              <a:t> of Cannabis Users with Periodontal Disease as a Function of Years of Use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244604841061529E-2"/>
          <c:y val="0.18734488107834729"/>
          <c:w val="0.9277800865169632"/>
          <c:h val="0.596388437112720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Cannabis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Never Used</c:v>
                </c:pt>
                <c:pt idx="1">
                  <c:v>&lt; 5 Years</c:v>
                </c:pt>
                <c:pt idx="2">
                  <c:v>5 to &lt;10y</c:v>
                </c:pt>
                <c:pt idx="3">
                  <c:v>10 to &lt;15y</c:v>
                </c:pt>
                <c:pt idx="4">
                  <c:v>15+ 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13.53</c:v>
                </c:pt>
                <c:pt idx="1">
                  <c:v>21.21</c:v>
                </c:pt>
                <c:pt idx="2">
                  <c:v>51.45</c:v>
                </c:pt>
                <c:pt idx="3">
                  <c:v>51.23</c:v>
                </c:pt>
                <c:pt idx="4">
                  <c:v>55.61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8995456"/>
        <c:axId val="248996016"/>
      </c:barChart>
      <c:catAx>
        <c:axId val="24899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996016"/>
        <c:crosses val="autoZero"/>
        <c:auto val="1"/>
        <c:lblAlgn val="ctr"/>
        <c:lblOffset val="100"/>
        <c:noMultiLvlLbl val="0"/>
      </c:catAx>
      <c:valAx>
        <c:axId val="24899601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995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Percent</a:t>
            </a:r>
            <a:r>
              <a:rPr lang="en-US" baseline="0" dirty="0" smtClean="0"/>
              <a:t> of Cannabis Users with COPD as a Function of Years of Use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244604841061529E-2"/>
          <c:y val="0.18734488107834729"/>
          <c:w val="0.9277800865169632"/>
          <c:h val="0.596388437112720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Cannabis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Never Used</c:v>
                </c:pt>
                <c:pt idx="1">
                  <c:v>&lt; 5 Years</c:v>
                </c:pt>
                <c:pt idx="2">
                  <c:v>5 to &lt;10y</c:v>
                </c:pt>
                <c:pt idx="3">
                  <c:v>10 to &lt;15y</c:v>
                </c:pt>
                <c:pt idx="4">
                  <c:v>15+ 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5.26</c:v>
                </c:pt>
                <c:pt idx="1">
                  <c:v>6.81</c:v>
                </c:pt>
                <c:pt idx="2">
                  <c:v>11.33</c:v>
                </c:pt>
                <c:pt idx="3">
                  <c:v>10.81</c:v>
                </c:pt>
                <c:pt idx="4">
                  <c:v>9.75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Never Used</c:v>
                </c:pt>
                <c:pt idx="1">
                  <c:v>&lt; 5 Years</c:v>
                </c:pt>
                <c:pt idx="2">
                  <c:v>5 to &lt;10y</c:v>
                </c:pt>
                <c:pt idx="3">
                  <c:v>10 to &lt;15y</c:v>
                </c:pt>
                <c:pt idx="4">
                  <c:v>15+ y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8591920"/>
        <c:axId val="248592480"/>
      </c:barChart>
      <c:catAx>
        <c:axId val="24859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592480"/>
        <c:crosses val="autoZero"/>
        <c:auto val="1"/>
        <c:lblAlgn val="ctr"/>
        <c:lblOffset val="100"/>
        <c:noMultiLvlLbl val="0"/>
      </c:catAx>
      <c:valAx>
        <c:axId val="248592480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59192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Percent</a:t>
            </a:r>
            <a:r>
              <a:rPr lang="en-US" baseline="0" dirty="0" smtClean="0"/>
              <a:t> of Cannabis Users with High CRP as a Function of Years of Use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244604841061529E-2"/>
          <c:y val="0.18734488107834729"/>
          <c:w val="0.9277800865169632"/>
          <c:h val="0.596388437112720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Cannabis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Never Used</c:v>
                </c:pt>
                <c:pt idx="1">
                  <c:v>&lt; 5 Years</c:v>
                </c:pt>
                <c:pt idx="2">
                  <c:v>5 to &lt;10y</c:v>
                </c:pt>
                <c:pt idx="3">
                  <c:v>10 to &lt;15y</c:v>
                </c:pt>
                <c:pt idx="4">
                  <c:v>15+ 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20.260000000000002</c:v>
                </c:pt>
                <c:pt idx="1">
                  <c:v>19.66</c:v>
                </c:pt>
                <c:pt idx="2">
                  <c:v>24.95</c:v>
                </c:pt>
                <c:pt idx="3">
                  <c:v>30.9</c:v>
                </c:pt>
                <c:pt idx="4">
                  <c:v>22.96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8594720"/>
        <c:axId val="249522208"/>
      </c:barChart>
      <c:catAx>
        <c:axId val="24859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522208"/>
        <c:crosses val="autoZero"/>
        <c:auto val="1"/>
        <c:lblAlgn val="ctr"/>
        <c:lblOffset val="100"/>
        <c:noMultiLvlLbl val="0"/>
      </c:catAx>
      <c:valAx>
        <c:axId val="24952220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59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Percent</a:t>
            </a:r>
            <a:r>
              <a:rPr lang="en-US" baseline="0" dirty="0" smtClean="0"/>
              <a:t> of Cannabis Users with High CRP as a Function of Years of Use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244604841061529E-2"/>
          <c:y val="0.20137504438281975"/>
          <c:w val="0.9277800865169632"/>
          <c:h val="0.596388437112720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Cannabis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Never Used</c:v>
                </c:pt>
                <c:pt idx="1">
                  <c:v>&lt; 5 Years</c:v>
                </c:pt>
                <c:pt idx="2">
                  <c:v>5 to &lt;10y</c:v>
                </c:pt>
                <c:pt idx="3">
                  <c:v>10 to &lt;15y</c:v>
                </c:pt>
                <c:pt idx="4">
                  <c:v>15+ 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18.91</c:v>
                </c:pt>
                <c:pt idx="1">
                  <c:v>14.23</c:v>
                </c:pt>
                <c:pt idx="2">
                  <c:v>15.38</c:v>
                </c:pt>
                <c:pt idx="3">
                  <c:v>21.79</c:v>
                </c:pt>
                <c:pt idx="4">
                  <c:v>13.53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9524448"/>
        <c:axId val="249525008"/>
      </c:barChart>
      <c:catAx>
        <c:axId val="24952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525008"/>
        <c:crosses val="autoZero"/>
        <c:auto val="1"/>
        <c:lblAlgn val="ctr"/>
        <c:lblOffset val="100"/>
        <c:noMultiLvlLbl val="0"/>
      </c:catAx>
      <c:valAx>
        <c:axId val="24952500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52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Mean Waist Circumference</a:t>
            </a:r>
            <a:r>
              <a:rPr lang="en-US" baseline="0" dirty="0" smtClean="0"/>
              <a:t> as a Function of Years of Use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244604841061529E-2"/>
          <c:y val="0.20137504438281975"/>
          <c:w val="0.9277800865169632"/>
          <c:h val="0.596388437112720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Cannabis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Never Used</c:v>
                </c:pt>
                <c:pt idx="1">
                  <c:v>&lt; 5 Years</c:v>
                </c:pt>
                <c:pt idx="2">
                  <c:v>5 to &lt;10y</c:v>
                </c:pt>
                <c:pt idx="3">
                  <c:v>10 to &lt;15y</c:v>
                </c:pt>
                <c:pt idx="4">
                  <c:v>15+ 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88.15</c:v>
                </c:pt>
                <c:pt idx="1">
                  <c:v>86</c:v>
                </c:pt>
                <c:pt idx="2">
                  <c:v>84.57</c:v>
                </c:pt>
                <c:pt idx="3">
                  <c:v>84.97</c:v>
                </c:pt>
                <c:pt idx="4">
                  <c:v>82.93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9700816"/>
        <c:axId val="249701376"/>
      </c:barChart>
      <c:catAx>
        <c:axId val="24970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701376"/>
        <c:crosses val="autoZero"/>
        <c:auto val="1"/>
        <c:lblAlgn val="ctr"/>
        <c:lblOffset val="100"/>
        <c:noMultiLvlLbl val="0"/>
      </c:catAx>
      <c:valAx>
        <c:axId val="249701376"/>
        <c:scaling>
          <c:orientation val="minMax"/>
          <c:max val="100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70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Mean Triglyceride</a:t>
            </a:r>
            <a:r>
              <a:rPr lang="en-US" baseline="0" dirty="0" smtClean="0"/>
              <a:t> Level as a Function of Years of Use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244604841061529E-2"/>
          <c:y val="0.20137504438281975"/>
          <c:w val="0.9277800865169632"/>
          <c:h val="0.596388437112720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Cannabis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Never Used</c:v>
                </c:pt>
                <c:pt idx="1">
                  <c:v>&lt; 5 Years</c:v>
                </c:pt>
                <c:pt idx="2">
                  <c:v>5 to &lt;10y</c:v>
                </c:pt>
                <c:pt idx="3">
                  <c:v>10 to &lt;15y</c:v>
                </c:pt>
                <c:pt idx="4">
                  <c:v>15+ 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2.12</c:v>
                </c:pt>
                <c:pt idx="1">
                  <c:v>2.0699999999999998</c:v>
                </c:pt>
                <c:pt idx="2">
                  <c:v>1.88</c:v>
                </c:pt>
                <c:pt idx="3">
                  <c:v>1.98</c:v>
                </c:pt>
                <c:pt idx="4">
                  <c:v>1.84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052512"/>
        <c:axId val="250053072"/>
      </c:barChart>
      <c:catAx>
        <c:axId val="25005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053072"/>
        <c:crosses val="autoZero"/>
        <c:auto val="1"/>
        <c:lblAlgn val="ctr"/>
        <c:lblOffset val="100"/>
        <c:noMultiLvlLbl val="0"/>
      </c:catAx>
      <c:valAx>
        <c:axId val="250053072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052512"/>
        <c:crosses val="autoZero"/>
        <c:crossBetween val="between"/>
        <c:majorUnit val="0.5"/>
        <c:min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Mean HDL</a:t>
            </a:r>
            <a:r>
              <a:rPr lang="en-US" baseline="0" dirty="0" smtClean="0"/>
              <a:t> Level as a Function of Years of Use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244604841061529E-2"/>
          <c:y val="0.20137504438281975"/>
          <c:w val="0.9277800865169632"/>
          <c:h val="0.596388437112720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Cannabis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Never Used</c:v>
                </c:pt>
                <c:pt idx="1">
                  <c:v>&lt; 5 Years</c:v>
                </c:pt>
                <c:pt idx="2">
                  <c:v>5 to &lt;10y</c:v>
                </c:pt>
                <c:pt idx="3">
                  <c:v>10 to &lt;15y</c:v>
                </c:pt>
                <c:pt idx="4">
                  <c:v>15+ 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1.4</c:v>
                </c:pt>
                <c:pt idx="1">
                  <c:v>1.45</c:v>
                </c:pt>
                <c:pt idx="2">
                  <c:v>1.58</c:v>
                </c:pt>
                <c:pt idx="3">
                  <c:v>1.56</c:v>
                </c:pt>
                <c:pt idx="4">
                  <c:v>1.35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055312"/>
        <c:axId val="250055872"/>
      </c:barChart>
      <c:catAx>
        <c:axId val="25005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055872"/>
        <c:crosses val="autoZero"/>
        <c:auto val="1"/>
        <c:lblAlgn val="ctr"/>
        <c:lblOffset val="100"/>
        <c:noMultiLvlLbl val="0"/>
      </c:catAx>
      <c:valAx>
        <c:axId val="250055872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055312"/>
        <c:crosses val="autoZero"/>
        <c:crossBetween val="between"/>
        <c:majorUnit val="0.5"/>
        <c:min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823082256227408E-2"/>
          <c:y val="2.8571428571428571E-2"/>
          <c:w val="0.68067597682365177"/>
          <c:h val="0.810837082864641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Sheet1!$I$16</c:f>
              <c:strCache>
                <c:ptCount val="1"/>
                <c:pt idx="0">
                  <c:v>Limited to Study Members from Middle-Class Childhood Families (N = 553)</c:v>
                </c:pt>
              </c:strCache>
            </c:strRef>
          </c:tx>
          <c:spPr>
            <a:solidFill>
              <a:srgbClr val="F79646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Sheet1!$L$17:$L$21</c:f>
                <c:numCache>
                  <c:formatCode>General</c:formatCode>
                  <c:ptCount val="5"/>
                  <c:pt idx="0">
                    <c:v>3.5972700000000003E-2</c:v>
                  </c:pt>
                  <c:pt idx="1">
                    <c:v>2.7856300000000001E-2</c:v>
                  </c:pt>
                  <c:pt idx="2">
                    <c:v>6.3689099999999998E-2</c:v>
                  </c:pt>
                  <c:pt idx="3">
                    <c:v>9.8395200000000002E-2</c:v>
                  </c:pt>
                  <c:pt idx="4">
                    <c:v>9.0000700000000003E-2</c:v>
                  </c:pt>
                </c:numCache>
              </c:numRef>
            </c:plus>
            <c:minus>
              <c:numRef>
                <c:f>Sheet1!$L$17:$L$21</c:f>
                <c:numCache>
                  <c:formatCode>General</c:formatCode>
                  <c:ptCount val="5"/>
                  <c:pt idx="0">
                    <c:v>3.5972700000000003E-2</c:v>
                  </c:pt>
                  <c:pt idx="1">
                    <c:v>2.7856300000000001E-2</c:v>
                  </c:pt>
                  <c:pt idx="2">
                    <c:v>6.3689099999999998E-2</c:v>
                  </c:pt>
                  <c:pt idx="3">
                    <c:v>9.8395200000000002E-2</c:v>
                  </c:pt>
                  <c:pt idx="4">
                    <c:v>9.0000700000000003E-2</c:v>
                  </c:pt>
                </c:numCache>
              </c:numRef>
            </c:minus>
          </c:errBars>
          <c:cat>
            <c:strRef>
              <c:f>Sheet1!$G$17:$G$21</c:f>
              <c:strCache>
                <c:ptCount val="5"/>
                <c:pt idx="0">
                  <c:v>Never Used, Never Diagnosed</c:v>
                </c:pt>
                <c:pt idx="1">
                  <c:v>Used, Never Diagnosed</c:v>
                </c:pt>
                <c:pt idx="2">
                  <c:v>1 Diagnosis</c:v>
                </c:pt>
                <c:pt idx="3">
                  <c:v>2 Diagnoses</c:v>
                </c:pt>
                <c:pt idx="4">
                  <c:v>3+ Diagnoses</c:v>
                </c:pt>
              </c:strCache>
            </c:strRef>
          </c:cat>
          <c:val>
            <c:numRef>
              <c:f>Sheet1!$I$17:$I$21</c:f>
              <c:numCache>
                <c:formatCode>0.000</c:formatCode>
                <c:ptCount val="5"/>
                <c:pt idx="0">
                  <c:v>-0.14000000000000001</c:v>
                </c:pt>
                <c:pt idx="1">
                  <c:v>-0.14000000000000001</c:v>
                </c:pt>
                <c:pt idx="2">
                  <c:v>-0.16</c:v>
                </c:pt>
                <c:pt idx="3">
                  <c:v>-0.25</c:v>
                </c:pt>
                <c:pt idx="4">
                  <c:v>-0.48</c:v>
                </c:pt>
              </c:numCache>
            </c:numRef>
          </c:val>
        </c:ser>
        <c:ser>
          <c:idx val="1"/>
          <c:order val="1"/>
          <c:tx>
            <c:strRef>
              <c:f>Sheet1!$K$16</c:f>
              <c:strCache>
                <c:ptCount val="1"/>
                <c:pt idx="0">
                  <c:v>Original Figure, Full Cohort (N = 874)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Sheet1!$J$17:$J$21</c:f>
                <c:numCache>
                  <c:formatCode>General</c:formatCode>
                  <c:ptCount val="5"/>
                  <c:pt idx="0">
                    <c:v>0.06</c:v>
                  </c:pt>
                  <c:pt idx="1">
                    <c:v>0.05</c:v>
                  </c:pt>
                  <c:pt idx="2">
                    <c:v>0.09</c:v>
                  </c:pt>
                  <c:pt idx="3">
                    <c:v>0.09</c:v>
                  </c:pt>
                  <c:pt idx="4">
                    <c:v>0.1</c:v>
                  </c:pt>
                </c:numCache>
              </c:numRef>
            </c:plus>
            <c:minus>
              <c:numRef>
                <c:f>Sheet1!$J$17:$J$21</c:f>
                <c:numCache>
                  <c:formatCode>General</c:formatCode>
                  <c:ptCount val="5"/>
                  <c:pt idx="0">
                    <c:v>0.06</c:v>
                  </c:pt>
                  <c:pt idx="1">
                    <c:v>0.05</c:v>
                  </c:pt>
                  <c:pt idx="2">
                    <c:v>0.09</c:v>
                  </c:pt>
                  <c:pt idx="3">
                    <c:v>0.09</c:v>
                  </c:pt>
                  <c:pt idx="4">
                    <c:v>0.1</c:v>
                  </c:pt>
                </c:numCache>
              </c:numRef>
            </c:minus>
          </c:errBars>
          <c:cat>
            <c:strRef>
              <c:f>Sheet1!$G$17:$G$21</c:f>
              <c:strCache>
                <c:ptCount val="5"/>
                <c:pt idx="0">
                  <c:v>Never Used, Never Diagnosed</c:v>
                </c:pt>
                <c:pt idx="1">
                  <c:v>Used, Never Diagnosed</c:v>
                </c:pt>
                <c:pt idx="2">
                  <c:v>1 Diagnosis</c:v>
                </c:pt>
                <c:pt idx="3">
                  <c:v>2 Diagnoses</c:v>
                </c:pt>
                <c:pt idx="4">
                  <c:v>3+ Diagnoses</c:v>
                </c:pt>
              </c:strCache>
            </c:strRef>
          </c:cat>
          <c:val>
            <c:numRef>
              <c:f>Sheet1!$K$17:$K$21</c:f>
              <c:numCache>
                <c:formatCode>0.000</c:formatCode>
                <c:ptCount val="5"/>
                <c:pt idx="0">
                  <c:v>5.3605199999999999E-2</c:v>
                </c:pt>
                <c:pt idx="1">
                  <c:v>-7.1539199999999997E-2</c:v>
                </c:pt>
                <c:pt idx="2">
                  <c:v>-0.107789</c:v>
                </c:pt>
                <c:pt idx="3">
                  <c:v>-0.16500139999999999</c:v>
                </c:pt>
                <c:pt idx="4">
                  <c:v>-0.38367810000000002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47127008"/>
        <c:axId val="247127568"/>
      </c:barChart>
      <c:catAx>
        <c:axId val="24712700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high"/>
        <c:txPr>
          <a:bodyPr/>
          <a:lstStyle/>
          <a:p>
            <a:pPr>
              <a:defRPr sz="12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47127568"/>
        <c:crosses val="autoZero"/>
        <c:auto val="0"/>
        <c:lblAlgn val="ctr"/>
        <c:lblOffset val="100"/>
        <c:noMultiLvlLbl val="0"/>
      </c:catAx>
      <c:valAx>
        <c:axId val="247127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="0">
                    <a:latin typeface="+mn-lt"/>
                    <a:cs typeface="Arial" pitchFamily="34" charset="0"/>
                  </a:defRPr>
                </a:pPr>
                <a:r>
                  <a:rPr lang="en-US" sz="1800" b="0" dirty="0">
                    <a:latin typeface="+mn-lt"/>
                    <a:cs typeface="Arial" pitchFamily="34" charset="0"/>
                  </a:rPr>
                  <a:t>Change in Full-Scale IQ (in SD Units)</a:t>
                </a:r>
              </a:p>
            </c:rich>
          </c:tx>
          <c:layout>
            <c:manualLayout>
              <c:xMode val="edge"/>
              <c:yMode val="edge"/>
              <c:x val="0.14278980578108749"/>
              <c:y val="0.94033816425120775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 cap="flat">
            <a:tailEnd type="none"/>
          </a:ln>
        </c:spPr>
        <c:txPr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471270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Mean Systolic Blood Pressure </a:t>
            </a:r>
            <a:r>
              <a:rPr lang="en-US" baseline="0" dirty="0" smtClean="0"/>
              <a:t>as a Function of Years of Use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528555458345487E-2"/>
          <c:y val="0.18734488107834729"/>
          <c:w val="0.9277800865169632"/>
          <c:h val="0.596388437112720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Cannabis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Never Used</c:v>
                </c:pt>
                <c:pt idx="1">
                  <c:v>&lt; 5 Years</c:v>
                </c:pt>
                <c:pt idx="2">
                  <c:v>5 to &lt;10y</c:v>
                </c:pt>
                <c:pt idx="3">
                  <c:v>10 to &lt;15y</c:v>
                </c:pt>
                <c:pt idx="4">
                  <c:v>15+ 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120.92</c:v>
                </c:pt>
                <c:pt idx="1">
                  <c:v>119.26</c:v>
                </c:pt>
                <c:pt idx="2">
                  <c:v>118.04</c:v>
                </c:pt>
                <c:pt idx="3">
                  <c:v>122.01</c:v>
                </c:pt>
                <c:pt idx="4">
                  <c:v>119.54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7405568"/>
        <c:axId val="247406128"/>
      </c:barChart>
      <c:catAx>
        <c:axId val="24740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7406128"/>
        <c:crosses val="autoZero"/>
        <c:auto val="1"/>
        <c:lblAlgn val="ctr"/>
        <c:lblOffset val="100"/>
        <c:noMultiLvlLbl val="0"/>
      </c:catAx>
      <c:valAx>
        <c:axId val="247406128"/>
        <c:scaling>
          <c:orientation val="minMax"/>
          <c:max val="200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7405568"/>
        <c:crosses val="autoZero"/>
        <c:crossBetween val="between"/>
        <c:majorUnit val="10"/>
        <c:min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Mean HbA1c</a:t>
            </a:r>
            <a:r>
              <a:rPr lang="en-US" baseline="0" dirty="0" smtClean="0"/>
              <a:t> as a Function of Years of Use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528555458345487E-2"/>
          <c:y val="0.18734488107834729"/>
          <c:w val="0.9277800865169632"/>
          <c:h val="0.596388437112720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Cannabis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Never Used</c:v>
                </c:pt>
                <c:pt idx="1">
                  <c:v>&lt; 5 Years</c:v>
                </c:pt>
                <c:pt idx="2">
                  <c:v>5 to &lt;10y</c:v>
                </c:pt>
                <c:pt idx="3">
                  <c:v>10 to &lt;15y</c:v>
                </c:pt>
                <c:pt idx="4">
                  <c:v>15+ 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5.48</c:v>
                </c:pt>
                <c:pt idx="1">
                  <c:v>5.37</c:v>
                </c:pt>
                <c:pt idx="2">
                  <c:v>5.39</c:v>
                </c:pt>
                <c:pt idx="3">
                  <c:v>5.43</c:v>
                </c:pt>
                <c:pt idx="4">
                  <c:v>5.53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7618944"/>
        <c:axId val="247619504"/>
      </c:barChart>
      <c:catAx>
        <c:axId val="24761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7619504"/>
        <c:crosses val="autoZero"/>
        <c:auto val="1"/>
        <c:lblAlgn val="ctr"/>
        <c:lblOffset val="100"/>
        <c:noMultiLvlLbl val="0"/>
      </c:catAx>
      <c:valAx>
        <c:axId val="247619504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7618944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High SES</c:v>
                </c:pt>
              </c:strCache>
            </c:strRef>
          </c:tx>
          <c:spPr>
            <a:ln w="95250">
              <a:solidFill>
                <a:schemeClr val="accent3"/>
              </a:solidFill>
            </a:ln>
          </c:spPr>
          <c:marker>
            <c:symbol val="circle"/>
            <c:size val="13"/>
            <c:spPr>
              <a:solidFill>
                <a:schemeClr val="accent3"/>
              </a:solidFill>
              <a:ln w="9525">
                <a:noFill/>
              </a:ln>
            </c:spPr>
          </c:marker>
          <c:dPt>
            <c:idx val="0"/>
            <c:bubble3D val="0"/>
          </c:dPt>
          <c:cat>
            <c:numRef>
              <c:f>Sheet1!$A$4:$A$8</c:f>
              <c:numCache>
                <c:formatCode>General</c:formatCode>
                <c:ptCount val="5"/>
                <c:pt idx="0">
                  <c:v>7</c:v>
                </c:pt>
                <c:pt idx="1">
                  <c:v>9</c:v>
                </c:pt>
                <c:pt idx="2">
                  <c:v>11</c:v>
                </c:pt>
                <c:pt idx="3">
                  <c:v>13</c:v>
                </c:pt>
                <c:pt idx="4">
                  <c:v>38</c:v>
                </c:pt>
              </c:numCache>
            </c:numRef>
          </c:cat>
          <c:val>
            <c:numRef>
              <c:f>Sheet1!$B$4:$B$8</c:f>
              <c:numCache>
                <c:formatCode>0.00</c:formatCode>
                <c:ptCount val="5"/>
                <c:pt idx="0">
                  <c:v>109.96795400000001</c:v>
                </c:pt>
                <c:pt idx="1">
                  <c:v>109.901172</c:v>
                </c:pt>
                <c:pt idx="2">
                  <c:v>110.262992</c:v>
                </c:pt>
                <c:pt idx="3">
                  <c:v>111.2497161</c:v>
                </c:pt>
                <c:pt idx="4" formatCode="General">
                  <c:v>109.85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Middle SES</c:v>
                </c:pt>
              </c:strCache>
            </c:strRef>
          </c:tx>
          <c:spPr>
            <a:ln w="95250">
              <a:solidFill>
                <a:schemeClr val="accent6"/>
              </a:solidFill>
            </a:ln>
          </c:spPr>
          <c:marker>
            <c:symbol val="circle"/>
            <c:size val="13"/>
            <c:spPr>
              <a:solidFill>
                <a:schemeClr val="accent6"/>
              </a:solidFill>
              <a:ln w="9525">
                <a:noFill/>
              </a:ln>
            </c:spPr>
          </c:marker>
          <c:cat>
            <c:numRef>
              <c:f>Sheet1!$A$4:$A$8</c:f>
              <c:numCache>
                <c:formatCode>General</c:formatCode>
                <c:ptCount val="5"/>
                <c:pt idx="0">
                  <c:v>7</c:v>
                </c:pt>
                <c:pt idx="1">
                  <c:v>9</c:v>
                </c:pt>
                <c:pt idx="2">
                  <c:v>11</c:v>
                </c:pt>
                <c:pt idx="3">
                  <c:v>13</c:v>
                </c:pt>
                <c:pt idx="4">
                  <c:v>38</c:v>
                </c:pt>
              </c:numCache>
            </c:numRef>
          </c:cat>
          <c:val>
            <c:numRef>
              <c:f>Sheet1!$C$4:$C$8</c:f>
              <c:numCache>
                <c:formatCode>0.00</c:formatCode>
                <c:ptCount val="5"/>
                <c:pt idx="0">
                  <c:v>100.72573010000001</c:v>
                </c:pt>
                <c:pt idx="1">
                  <c:v>101.0940028</c:v>
                </c:pt>
                <c:pt idx="2">
                  <c:v>100.3989377</c:v>
                </c:pt>
                <c:pt idx="3">
                  <c:v>100.224547</c:v>
                </c:pt>
                <c:pt idx="4" formatCode="General">
                  <c:v>100.18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Low SES</c:v>
                </c:pt>
              </c:strCache>
            </c:strRef>
          </c:tx>
          <c:spPr>
            <a:ln w="95250">
              <a:solidFill>
                <a:schemeClr val="accent2">
                  <a:lumMod val="75000"/>
                </a:schemeClr>
              </a:solidFill>
            </a:ln>
          </c:spPr>
          <c:marker>
            <c:symbol val="circle"/>
            <c:size val="13"/>
            <c:spPr>
              <a:solidFill>
                <a:schemeClr val="accent2">
                  <a:lumMod val="75000"/>
                </a:schemeClr>
              </a:solidFill>
              <a:ln w="9525">
                <a:noFill/>
              </a:ln>
            </c:spPr>
          </c:marker>
          <c:cat>
            <c:numRef>
              <c:f>Sheet1!$A$4:$A$8</c:f>
              <c:numCache>
                <c:formatCode>General</c:formatCode>
                <c:ptCount val="5"/>
                <c:pt idx="0">
                  <c:v>7</c:v>
                </c:pt>
                <c:pt idx="1">
                  <c:v>9</c:v>
                </c:pt>
                <c:pt idx="2">
                  <c:v>11</c:v>
                </c:pt>
                <c:pt idx="3">
                  <c:v>13</c:v>
                </c:pt>
                <c:pt idx="4">
                  <c:v>38</c:v>
                </c:pt>
              </c:numCache>
            </c:numRef>
          </c:cat>
          <c:val>
            <c:numRef>
              <c:f>Sheet1!$D$4:$D$8</c:f>
              <c:numCache>
                <c:formatCode>0.00</c:formatCode>
                <c:ptCount val="5"/>
                <c:pt idx="0">
                  <c:v>94.018815599999996</c:v>
                </c:pt>
                <c:pt idx="1">
                  <c:v>92.976863899999998</c:v>
                </c:pt>
                <c:pt idx="2">
                  <c:v>93.856233500000002</c:v>
                </c:pt>
                <c:pt idx="3">
                  <c:v>92.797908399999997</c:v>
                </c:pt>
                <c:pt idx="4" formatCode="General">
                  <c:v>92.06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6540544"/>
        <c:axId val="246541104"/>
      </c:lineChart>
      <c:catAx>
        <c:axId val="246540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Age, years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46541104"/>
        <c:crosses val="autoZero"/>
        <c:auto val="1"/>
        <c:lblAlgn val="ctr"/>
        <c:lblOffset val="100"/>
        <c:noMultiLvlLbl val="0"/>
      </c:catAx>
      <c:valAx>
        <c:axId val="246541104"/>
        <c:scaling>
          <c:orientation val="minMax"/>
          <c:min val="8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Full-Scale IQ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4654054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43314514930916"/>
          <c:y val="2.8571428571428571E-2"/>
          <c:w val="0.61306591393056997"/>
          <c:h val="0.810837082864641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Sheet1!$I$16</c:f>
              <c:strCache>
                <c:ptCount val="1"/>
                <c:pt idx="0">
                  <c:v>Limited to Study Members from Middle-Class Childhood Families (N = 553)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Sheet1!$L$17:$L$21</c:f>
                <c:numCache>
                  <c:formatCode>General</c:formatCode>
                  <c:ptCount val="5"/>
                  <c:pt idx="0">
                    <c:v>3.5972700000000003E-2</c:v>
                  </c:pt>
                  <c:pt idx="1">
                    <c:v>2.7856300000000001E-2</c:v>
                  </c:pt>
                  <c:pt idx="2">
                    <c:v>6.3689099999999998E-2</c:v>
                  </c:pt>
                  <c:pt idx="3">
                    <c:v>9.8395200000000002E-2</c:v>
                  </c:pt>
                  <c:pt idx="4">
                    <c:v>9.0000700000000003E-2</c:v>
                  </c:pt>
                </c:numCache>
              </c:numRef>
            </c:plus>
            <c:minus>
              <c:numRef>
                <c:f>Sheet1!$L$17:$L$21</c:f>
                <c:numCache>
                  <c:formatCode>General</c:formatCode>
                  <c:ptCount val="5"/>
                  <c:pt idx="0">
                    <c:v>3.5972700000000003E-2</c:v>
                  </c:pt>
                  <c:pt idx="1">
                    <c:v>2.7856300000000001E-2</c:v>
                  </c:pt>
                  <c:pt idx="2">
                    <c:v>6.3689099999999998E-2</c:v>
                  </c:pt>
                  <c:pt idx="3">
                    <c:v>9.8395200000000002E-2</c:v>
                  </c:pt>
                  <c:pt idx="4">
                    <c:v>9.0000700000000003E-2</c:v>
                  </c:pt>
                </c:numCache>
              </c:numRef>
            </c:minus>
          </c:errBars>
          <c:cat>
            <c:strRef>
              <c:f>Sheet1!$G$17:$G$21</c:f>
              <c:strCache>
                <c:ptCount val="5"/>
                <c:pt idx="0">
                  <c:v>Never Used, Never Diagnosed</c:v>
                </c:pt>
                <c:pt idx="1">
                  <c:v>Used, Never Diagnosed</c:v>
                </c:pt>
                <c:pt idx="2">
                  <c:v>1 Diagnosis</c:v>
                </c:pt>
                <c:pt idx="3">
                  <c:v>2 Diagnoses</c:v>
                </c:pt>
                <c:pt idx="4">
                  <c:v>3+ Diagnoses</c:v>
                </c:pt>
              </c:strCache>
            </c:strRef>
          </c:cat>
          <c:val>
            <c:numRef>
              <c:f>Sheet1!$I$17:$I$21</c:f>
              <c:numCache>
                <c:formatCode>0.000</c:formatCode>
                <c:ptCount val="5"/>
                <c:pt idx="0">
                  <c:v>7.1469900000000003E-2</c:v>
                </c:pt>
                <c:pt idx="1">
                  <c:v>-4.3997099999999997E-2</c:v>
                </c:pt>
                <c:pt idx="2">
                  <c:v>-0.1165726</c:v>
                </c:pt>
                <c:pt idx="3">
                  <c:v>-0.1378239</c:v>
                </c:pt>
                <c:pt idx="4">
                  <c:v>-0.37565399999999999</c:v>
                </c:pt>
              </c:numCache>
            </c:numRef>
          </c:val>
        </c:ser>
        <c:ser>
          <c:idx val="1"/>
          <c:order val="1"/>
          <c:tx>
            <c:strRef>
              <c:f>Sheet1!$K$16</c:f>
              <c:strCache>
                <c:ptCount val="1"/>
                <c:pt idx="0">
                  <c:v>Original Figure, Full Cohort (N = 874)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Sheet1!$J$17:$J$21</c:f>
                <c:numCache>
                  <c:formatCode>General</c:formatCode>
                  <c:ptCount val="5"/>
                  <c:pt idx="0">
                    <c:v>4.4695199999999997E-2</c:v>
                  </c:pt>
                  <c:pt idx="1">
                    <c:v>3.4633999999999998E-2</c:v>
                  </c:pt>
                  <c:pt idx="2">
                    <c:v>8.4347199999999997E-2</c:v>
                  </c:pt>
                  <c:pt idx="3">
                    <c:v>0.1155214</c:v>
                  </c:pt>
                  <c:pt idx="4">
                    <c:v>0.1233175</c:v>
                  </c:pt>
                </c:numCache>
              </c:numRef>
            </c:plus>
            <c:minus>
              <c:numRef>
                <c:f>Sheet1!$J$17:$J$21</c:f>
                <c:numCache>
                  <c:formatCode>General</c:formatCode>
                  <c:ptCount val="5"/>
                  <c:pt idx="0">
                    <c:v>4.4695199999999997E-2</c:v>
                  </c:pt>
                  <c:pt idx="1">
                    <c:v>3.4633999999999998E-2</c:v>
                  </c:pt>
                  <c:pt idx="2">
                    <c:v>8.4347199999999997E-2</c:v>
                  </c:pt>
                  <c:pt idx="3">
                    <c:v>0.1155214</c:v>
                  </c:pt>
                  <c:pt idx="4">
                    <c:v>0.1233175</c:v>
                  </c:pt>
                </c:numCache>
              </c:numRef>
            </c:minus>
          </c:errBars>
          <c:cat>
            <c:strRef>
              <c:f>Sheet1!$G$17:$G$21</c:f>
              <c:strCache>
                <c:ptCount val="5"/>
                <c:pt idx="0">
                  <c:v>Never Used, Never Diagnosed</c:v>
                </c:pt>
                <c:pt idx="1">
                  <c:v>Used, Never Diagnosed</c:v>
                </c:pt>
                <c:pt idx="2">
                  <c:v>1 Diagnosis</c:v>
                </c:pt>
                <c:pt idx="3">
                  <c:v>2 Diagnoses</c:v>
                </c:pt>
                <c:pt idx="4">
                  <c:v>3+ Diagnoses</c:v>
                </c:pt>
              </c:strCache>
            </c:strRef>
          </c:cat>
          <c:val>
            <c:numRef>
              <c:f>Sheet1!$K$17:$K$21</c:f>
              <c:numCache>
                <c:formatCode>0.000</c:formatCode>
                <c:ptCount val="5"/>
                <c:pt idx="0">
                  <c:v>5.3605199999999999E-2</c:v>
                </c:pt>
                <c:pt idx="1">
                  <c:v>-7.1539199999999997E-2</c:v>
                </c:pt>
                <c:pt idx="2">
                  <c:v>-0.107789</c:v>
                </c:pt>
                <c:pt idx="3">
                  <c:v>-0.16500139999999999</c:v>
                </c:pt>
                <c:pt idx="4">
                  <c:v>-0.38367810000000002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46543904"/>
        <c:axId val="247156704"/>
      </c:barChart>
      <c:catAx>
        <c:axId val="24654390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high"/>
        <c:txPr>
          <a:bodyPr/>
          <a:lstStyle/>
          <a:p>
            <a:pPr>
              <a:defRPr sz="12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47156704"/>
        <c:crosses val="autoZero"/>
        <c:auto val="0"/>
        <c:lblAlgn val="ctr"/>
        <c:lblOffset val="100"/>
        <c:noMultiLvlLbl val="0"/>
      </c:catAx>
      <c:valAx>
        <c:axId val="247156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="0">
                    <a:latin typeface="+mn-lt"/>
                    <a:cs typeface="Arial" pitchFamily="34" charset="0"/>
                  </a:defRPr>
                </a:pPr>
                <a:r>
                  <a:rPr lang="en-US" sz="1800" b="0" dirty="0">
                    <a:latin typeface="+mn-lt"/>
                    <a:cs typeface="Arial" pitchFamily="34" charset="0"/>
                  </a:rPr>
                  <a:t>Change in Full-Scale IQ (in SD Units)</a:t>
                </a:r>
              </a:p>
            </c:rich>
          </c:tx>
          <c:layout>
            <c:manualLayout>
              <c:xMode val="edge"/>
              <c:yMode val="edge"/>
              <c:x val="0.14278980578108749"/>
              <c:y val="0.94033816425120775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 cap="flat">
            <a:tailEnd type="none"/>
          </a:ln>
        </c:spPr>
        <c:txPr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465439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4"/>
          <c:order val="0"/>
          <c:tx>
            <c:strRef>
              <c:f>Sheet1!$F$1</c:f>
              <c:strCache>
                <c:ptCount val="1"/>
                <c:pt idx="0">
                  <c:v>Verbal Comprehension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Sheet1!$F$11:$F$15</c:f>
                <c:numCache>
                  <c:formatCode>General</c:formatCode>
                  <c:ptCount val="5"/>
                  <c:pt idx="0">
                    <c:v>0.04</c:v>
                  </c:pt>
                  <c:pt idx="1">
                    <c:v>0.03</c:v>
                  </c:pt>
                  <c:pt idx="2">
                    <c:v>7.0000000000000007E-2</c:v>
                  </c:pt>
                  <c:pt idx="3">
                    <c:v>0.11</c:v>
                  </c:pt>
                  <c:pt idx="4">
                    <c:v>0.11</c:v>
                  </c:pt>
                </c:numCache>
              </c:numRef>
            </c:plus>
            <c:minus>
              <c:numRef>
                <c:f>Sheet1!$F$11:$F$15</c:f>
                <c:numCache>
                  <c:formatCode>General</c:formatCode>
                  <c:ptCount val="5"/>
                  <c:pt idx="0">
                    <c:v>0.04</c:v>
                  </c:pt>
                  <c:pt idx="1">
                    <c:v>0.03</c:v>
                  </c:pt>
                  <c:pt idx="2">
                    <c:v>7.0000000000000007E-2</c:v>
                  </c:pt>
                  <c:pt idx="3">
                    <c:v>0.11</c:v>
                  </c:pt>
                  <c:pt idx="4">
                    <c:v>0.11</c:v>
                  </c:pt>
                </c:numCache>
              </c:numRef>
            </c:minus>
          </c:errBars>
          <c:cat>
            <c:strRef>
              <c:f>Sheet1!$A$2:$A$6</c:f>
              <c:strCache>
                <c:ptCount val="5"/>
                <c:pt idx="0">
                  <c:v>Never Used, Never Diagnosed</c:v>
                </c:pt>
                <c:pt idx="1">
                  <c:v>Used, Never Diagnosed</c:v>
                </c:pt>
                <c:pt idx="2">
                  <c:v>Diagnosed 1x</c:v>
                </c:pt>
                <c:pt idx="3">
                  <c:v>Diagnosed 2x</c:v>
                </c:pt>
                <c:pt idx="4">
                  <c:v>Diagnosed 3+ 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0.1</c:v>
                </c:pt>
                <c:pt idx="1">
                  <c:v>-0.01</c:v>
                </c:pt>
                <c:pt idx="2">
                  <c:v>-0.03</c:v>
                </c:pt>
                <c:pt idx="3">
                  <c:v>0.02</c:v>
                </c:pt>
                <c:pt idx="4">
                  <c:v>-0.23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Memory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Sheet1!$D$11:$D$15</c:f>
                <c:numCache>
                  <c:formatCode>General</c:formatCode>
                  <c:ptCount val="5"/>
                  <c:pt idx="0">
                    <c:v>0.06</c:v>
                  </c:pt>
                  <c:pt idx="1">
                    <c:v>0.04</c:v>
                  </c:pt>
                  <c:pt idx="2">
                    <c:v>0.1</c:v>
                  </c:pt>
                  <c:pt idx="3">
                    <c:v>0.16</c:v>
                  </c:pt>
                  <c:pt idx="4">
                    <c:v>0.15</c:v>
                  </c:pt>
                </c:numCache>
              </c:numRef>
            </c:plus>
            <c:minus>
              <c:numRef>
                <c:f>Sheet1!$D$11:$D$15</c:f>
                <c:numCache>
                  <c:formatCode>General</c:formatCode>
                  <c:ptCount val="5"/>
                  <c:pt idx="0">
                    <c:v>0.06</c:v>
                  </c:pt>
                  <c:pt idx="1">
                    <c:v>0.04</c:v>
                  </c:pt>
                  <c:pt idx="2">
                    <c:v>0.1</c:v>
                  </c:pt>
                  <c:pt idx="3">
                    <c:v>0.16</c:v>
                  </c:pt>
                  <c:pt idx="4">
                    <c:v>0.15</c:v>
                  </c:pt>
                </c:numCache>
              </c:numRef>
            </c:minus>
          </c:errBars>
          <c:cat>
            <c:strRef>
              <c:f>Sheet1!$A$2:$A$6</c:f>
              <c:strCache>
                <c:ptCount val="5"/>
                <c:pt idx="0">
                  <c:v>Never Used, Never Diagnosed</c:v>
                </c:pt>
                <c:pt idx="1">
                  <c:v>Used, Never Diagnosed</c:v>
                </c:pt>
                <c:pt idx="2">
                  <c:v>Diagnosed 1x</c:v>
                </c:pt>
                <c:pt idx="3">
                  <c:v>Diagnosed 2x</c:v>
                </c:pt>
                <c:pt idx="4">
                  <c:v>Diagnosed 3+ 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0.14000000000000001</c:v>
                </c:pt>
                <c:pt idx="1">
                  <c:v>0.02</c:v>
                </c:pt>
                <c:pt idx="2">
                  <c:v>-0.22</c:v>
                </c:pt>
                <c:pt idx="3">
                  <c:v>-0.28000000000000003</c:v>
                </c:pt>
                <c:pt idx="4">
                  <c:v>-0.31</c:v>
                </c:pt>
              </c:numCache>
            </c:numRef>
          </c:val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Learning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Sheet1!$C$11:$C$15</c:f>
                <c:numCache>
                  <c:formatCode>General</c:formatCode>
                  <c:ptCount val="5"/>
                  <c:pt idx="0">
                    <c:v>0.06</c:v>
                  </c:pt>
                  <c:pt idx="1">
                    <c:v>0.04</c:v>
                  </c:pt>
                  <c:pt idx="2">
                    <c:v>0.1</c:v>
                  </c:pt>
                  <c:pt idx="3">
                    <c:v>0.15</c:v>
                  </c:pt>
                  <c:pt idx="4">
                    <c:v>0.14000000000000001</c:v>
                  </c:pt>
                </c:numCache>
              </c:numRef>
            </c:plus>
            <c:minus>
              <c:numRef>
                <c:f>Sheet1!$C$11:$C$15</c:f>
                <c:numCache>
                  <c:formatCode>General</c:formatCode>
                  <c:ptCount val="5"/>
                  <c:pt idx="0">
                    <c:v>0.06</c:v>
                  </c:pt>
                  <c:pt idx="1">
                    <c:v>0.04</c:v>
                  </c:pt>
                  <c:pt idx="2">
                    <c:v>0.1</c:v>
                  </c:pt>
                  <c:pt idx="3">
                    <c:v>0.15</c:v>
                  </c:pt>
                  <c:pt idx="4">
                    <c:v>0.14000000000000001</c:v>
                  </c:pt>
                </c:numCache>
              </c:numRef>
            </c:minus>
          </c:errBars>
          <c:cat>
            <c:strRef>
              <c:f>Sheet1!$A$2:$A$6</c:f>
              <c:strCache>
                <c:ptCount val="5"/>
                <c:pt idx="0">
                  <c:v>Never Used, Never Diagnosed</c:v>
                </c:pt>
                <c:pt idx="1">
                  <c:v>Used, Never Diagnosed</c:v>
                </c:pt>
                <c:pt idx="2">
                  <c:v>Diagnosed 1x</c:v>
                </c:pt>
                <c:pt idx="3">
                  <c:v>Diagnosed 2x</c:v>
                </c:pt>
                <c:pt idx="4">
                  <c:v>Diagnosed 3+ 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0.11</c:v>
                </c:pt>
                <c:pt idx="1">
                  <c:v>0.06</c:v>
                </c:pt>
                <c:pt idx="2">
                  <c:v>-0.26</c:v>
                </c:pt>
                <c:pt idx="3">
                  <c:v>-0.22</c:v>
                </c:pt>
                <c:pt idx="4">
                  <c:v>-0.48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Processing Speed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Sheet1!$E$11:$E$15</c:f>
                <c:numCache>
                  <c:formatCode>General</c:formatCode>
                  <c:ptCount val="5"/>
                  <c:pt idx="0">
                    <c:v>0.05</c:v>
                  </c:pt>
                  <c:pt idx="1">
                    <c:v>0.04</c:v>
                  </c:pt>
                  <c:pt idx="2">
                    <c:v>0.1</c:v>
                  </c:pt>
                  <c:pt idx="3">
                    <c:v>0.14000000000000001</c:v>
                  </c:pt>
                  <c:pt idx="4">
                    <c:v>0.14000000000000001</c:v>
                  </c:pt>
                </c:numCache>
              </c:numRef>
            </c:plus>
            <c:minus>
              <c:numRef>
                <c:f>Sheet1!$E$11:$E$15</c:f>
                <c:numCache>
                  <c:formatCode>General</c:formatCode>
                  <c:ptCount val="5"/>
                  <c:pt idx="0">
                    <c:v>0.05</c:v>
                  </c:pt>
                  <c:pt idx="1">
                    <c:v>0.04</c:v>
                  </c:pt>
                  <c:pt idx="2">
                    <c:v>0.1</c:v>
                  </c:pt>
                  <c:pt idx="3">
                    <c:v>0.14000000000000001</c:v>
                  </c:pt>
                  <c:pt idx="4">
                    <c:v>0.14000000000000001</c:v>
                  </c:pt>
                </c:numCache>
              </c:numRef>
            </c:minus>
          </c:errBars>
          <c:cat>
            <c:strRef>
              <c:f>Sheet1!$A$2:$A$6</c:f>
              <c:strCache>
                <c:ptCount val="5"/>
                <c:pt idx="0">
                  <c:v>Never Used, Never Diagnosed</c:v>
                </c:pt>
                <c:pt idx="1">
                  <c:v>Used, Never Diagnosed</c:v>
                </c:pt>
                <c:pt idx="2">
                  <c:v>Diagnosed 1x</c:v>
                </c:pt>
                <c:pt idx="3">
                  <c:v>Diagnosed 2x</c:v>
                </c:pt>
                <c:pt idx="4">
                  <c:v>Diagnosed 3+ 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0.14000000000000001</c:v>
                </c:pt>
                <c:pt idx="1">
                  <c:v>0.03</c:v>
                </c:pt>
                <c:pt idx="2">
                  <c:v>-0.21</c:v>
                </c:pt>
                <c:pt idx="3">
                  <c:v>-0.05</c:v>
                </c:pt>
                <c:pt idx="4">
                  <c:v>-0.61</c:v>
                </c:pt>
              </c:numCache>
            </c:numRef>
          </c:val>
        </c:ser>
        <c:ser>
          <c:idx val="0"/>
          <c:order val="4"/>
          <c:tx>
            <c:strRef>
              <c:f>Sheet1!$B$1</c:f>
              <c:strCache>
                <c:ptCount val="1"/>
                <c:pt idx="0">
                  <c:v>Executive Function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Sheet1!$B$11:$B$15</c:f>
                <c:numCache>
                  <c:formatCode>General</c:formatCode>
                  <c:ptCount val="5"/>
                  <c:pt idx="0">
                    <c:v>0.06</c:v>
                  </c:pt>
                  <c:pt idx="1">
                    <c:v>0.04</c:v>
                  </c:pt>
                  <c:pt idx="2">
                    <c:v>0.1</c:v>
                  </c:pt>
                  <c:pt idx="3">
                    <c:v>0.16</c:v>
                  </c:pt>
                  <c:pt idx="4">
                    <c:v>0.15</c:v>
                  </c:pt>
                </c:numCache>
              </c:numRef>
            </c:plus>
            <c:minus>
              <c:numRef>
                <c:f>Sheet1!$B$11:$B$15</c:f>
                <c:numCache>
                  <c:formatCode>General</c:formatCode>
                  <c:ptCount val="5"/>
                  <c:pt idx="0">
                    <c:v>0.06</c:v>
                  </c:pt>
                  <c:pt idx="1">
                    <c:v>0.04</c:v>
                  </c:pt>
                  <c:pt idx="2">
                    <c:v>0.1</c:v>
                  </c:pt>
                  <c:pt idx="3">
                    <c:v>0.16</c:v>
                  </c:pt>
                  <c:pt idx="4">
                    <c:v>0.15</c:v>
                  </c:pt>
                </c:numCache>
              </c:numRef>
            </c:minus>
          </c:errBars>
          <c:cat>
            <c:strRef>
              <c:f>Sheet1!$A$2:$A$6</c:f>
              <c:strCache>
                <c:ptCount val="5"/>
                <c:pt idx="0">
                  <c:v>Never Used, Never Diagnosed</c:v>
                </c:pt>
                <c:pt idx="1">
                  <c:v>Used, Never Diagnosed</c:v>
                </c:pt>
                <c:pt idx="2">
                  <c:v>Diagnosed 1x</c:v>
                </c:pt>
                <c:pt idx="3">
                  <c:v>Diagnosed 2x</c:v>
                </c:pt>
                <c:pt idx="4">
                  <c:v>Diagnosed 3+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0.24</c:v>
                </c:pt>
                <c:pt idx="1">
                  <c:v>0.01</c:v>
                </c:pt>
                <c:pt idx="2">
                  <c:v>-0.38</c:v>
                </c:pt>
                <c:pt idx="3">
                  <c:v>-0.23</c:v>
                </c:pt>
                <c:pt idx="4">
                  <c:v>-0.63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7677968"/>
        <c:axId val="247678528"/>
      </c:barChart>
      <c:catAx>
        <c:axId val="2476779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high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47678528"/>
        <c:crosses val="autoZero"/>
        <c:auto val="1"/>
        <c:lblAlgn val="ctr"/>
        <c:lblOffset val="100"/>
        <c:noMultiLvlLbl val="0"/>
      </c:catAx>
      <c:valAx>
        <c:axId val="24767852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800">
                    <a:latin typeface="Arial" pitchFamily="34" charset="0"/>
                    <a:cs typeface="Arial" pitchFamily="34" charset="0"/>
                  </a:defRPr>
                </a:pPr>
                <a:r>
                  <a:rPr lang="en-US" sz="1800" b="0" dirty="0" smtClean="0">
                    <a:latin typeface="Arial" pitchFamily="34" charset="0"/>
                    <a:cs typeface="Arial" pitchFamily="34" charset="0"/>
                  </a:rPr>
                  <a:t>Age 38 Test Performance </a:t>
                </a:r>
              </a:p>
              <a:p>
                <a:pPr>
                  <a:defRPr sz="1800">
                    <a:latin typeface="Arial" pitchFamily="34" charset="0"/>
                    <a:cs typeface="Arial" pitchFamily="34" charset="0"/>
                  </a:defRPr>
                </a:pPr>
                <a:r>
                  <a:rPr lang="en-US" sz="1800" b="0" dirty="0" smtClean="0">
                    <a:latin typeface="Arial" pitchFamily="34" charset="0"/>
                    <a:cs typeface="Arial" pitchFamily="34" charset="0"/>
                  </a:rPr>
                  <a:t>(Adjusted</a:t>
                </a:r>
                <a:r>
                  <a:rPr lang="en-US" sz="1800" b="0" baseline="0" dirty="0" smtClean="0">
                    <a:latin typeface="Arial" pitchFamily="34" charset="0"/>
                    <a:cs typeface="Arial" pitchFamily="34" charset="0"/>
                  </a:rPr>
                  <a:t> for Childhood IQ)</a:t>
                </a:r>
                <a:endParaRPr lang="en-US" sz="1800" b="0" dirty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0.21342993452636988"/>
              <c:y val="0.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476779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Adult</a:t>
            </a:r>
            <a:r>
              <a:rPr lang="en-US" sz="2400" baseline="0"/>
              <a:t> Treatment</a:t>
            </a:r>
            <a:endParaRPr lang="en-US" sz="2400"/>
          </a:p>
        </c:rich>
      </c:tx>
      <c:layout>
        <c:manualLayout>
          <c:xMode val="edge"/>
          <c:yMode val="edge"/>
          <c:x val="0.30392979828892491"/>
          <c:y val="2.765175875800057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dPt>
          <c:errBars>
            <c:errBarType val="plus"/>
            <c:errValType val="cust"/>
            <c:noEndCap val="0"/>
            <c:plus>
              <c:numRef>
                <c:f>Sheet1!$D$2:$D$3</c:f>
                <c:numCache>
                  <c:formatCode>General</c:formatCode>
                  <c:ptCount val="2"/>
                  <c:pt idx="0">
                    <c:v>5</c:v>
                  </c:pt>
                  <c:pt idx="1">
                    <c:v>8</c:v>
                  </c:pt>
                </c:numCache>
              </c:numRef>
            </c:plus>
            <c:minus>
              <c:numRef>
                <c:f>Sheet1!$D$2:$D$4</c:f>
                <c:numCache>
                  <c:formatCode>General</c:formatCode>
                  <c:ptCount val="3"/>
                  <c:pt idx="0">
                    <c:v>5</c:v>
                  </c:pt>
                  <c:pt idx="1">
                    <c:v>8</c:v>
                  </c:pt>
                </c:numCache>
              </c:numRef>
            </c:minus>
          </c:errBars>
          <c:cat>
            <c:strRef>
              <c:f>Sheet1!$B$2:$B$3</c:f>
              <c:strCache>
                <c:ptCount val="2"/>
                <c:pt idx="0">
                  <c:v>No Cannabis</c:v>
                </c:pt>
                <c:pt idx="1">
                  <c:v>Cannabis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69</c:v>
                </c:pt>
                <c:pt idx="1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axId val="247680768"/>
        <c:axId val="247053072"/>
      </c:barChart>
      <c:catAx>
        <c:axId val="247680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47053072"/>
        <c:crosses val="autoZero"/>
        <c:auto val="1"/>
        <c:lblAlgn val="ctr"/>
        <c:lblOffset val="100"/>
        <c:noMultiLvlLbl val="0"/>
      </c:catAx>
      <c:valAx>
        <c:axId val="247053072"/>
        <c:scaling>
          <c:orientation val="minMax"/>
          <c:max val="85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Object </a:t>
                </a:r>
                <a:r>
                  <a:rPr lang="en-US" sz="1800" dirty="0" smtClean="0"/>
                  <a:t>Recognition</a:t>
                </a:r>
                <a:r>
                  <a:rPr lang="en-US" sz="1800" baseline="0" dirty="0" smtClean="0"/>
                  <a:t> </a:t>
                </a:r>
                <a:r>
                  <a:rPr lang="en-US" sz="1800" baseline="0" dirty="0"/>
                  <a:t>(%)</a:t>
                </a:r>
                <a:endParaRPr lang="en-US" sz="18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47680768"/>
        <c:crosses val="autoZero"/>
        <c:crossBetween val="between"/>
        <c:majorUnit val="20"/>
        <c:minorUnit val="0.4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baseline="0"/>
              <a:t>Adolescent Treatment</a:t>
            </a:r>
            <a:endParaRPr lang="en-US" sz="2400"/>
          </a:p>
        </c:rich>
      </c:tx>
      <c:layout>
        <c:manualLayout>
          <c:xMode val="edge"/>
          <c:yMode val="edge"/>
          <c:x val="0.24359427236561559"/>
          <c:y val="2.07388190685004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6"/>
                </a:solidFill>
              </a:ln>
            </c:spPr>
          </c:dPt>
          <c:errBars>
            <c:errBarType val="plus"/>
            <c:errValType val="cust"/>
            <c:noEndCap val="0"/>
            <c:plus>
              <c:numRef>
                <c:f>Sheet1!$D$6:$D$7</c:f>
                <c:numCache>
                  <c:formatCode>General</c:formatCode>
                  <c:ptCount val="2"/>
                  <c:pt idx="0">
                    <c:v>4</c:v>
                  </c:pt>
                  <c:pt idx="1">
                    <c:v>7</c:v>
                  </c:pt>
                </c:numCache>
              </c:numRef>
            </c:plus>
            <c:minus>
              <c:numRef>
                <c:f>Sheet1!$D$6:$D$7</c:f>
                <c:numCache>
                  <c:formatCode>General</c:formatCode>
                  <c:ptCount val="2"/>
                  <c:pt idx="0">
                    <c:v>4</c:v>
                  </c:pt>
                  <c:pt idx="1">
                    <c:v>7</c:v>
                  </c:pt>
                </c:numCache>
              </c:numRef>
            </c:minus>
          </c:errBars>
          <c:cat>
            <c:strRef>
              <c:f>Sheet1!$B$6:$B$7</c:f>
              <c:strCache>
                <c:ptCount val="2"/>
                <c:pt idx="0">
                  <c:v>No Cannabis</c:v>
                </c:pt>
                <c:pt idx="1">
                  <c:v>Cannabis</c:v>
                </c:pt>
              </c:strCache>
            </c:strRef>
          </c:cat>
          <c:val>
            <c:numRef>
              <c:f>Sheet1!$C$6:$C$7</c:f>
              <c:numCache>
                <c:formatCode>General</c:formatCode>
                <c:ptCount val="2"/>
                <c:pt idx="0">
                  <c:v>78</c:v>
                </c:pt>
                <c:pt idx="1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axId val="247055312"/>
        <c:axId val="247055872"/>
      </c:barChart>
      <c:catAx>
        <c:axId val="247055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47055872"/>
        <c:crosses val="autoZero"/>
        <c:auto val="1"/>
        <c:lblAlgn val="ctr"/>
        <c:lblOffset val="100"/>
        <c:noMultiLvlLbl val="0"/>
      </c:catAx>
      <c:valAx>
        <c:axId val="247055872"/>
        <c:scaling>
          <c:orientation val="minMax"/>
          <c:max val="85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Object Recognition</a:t>
                </a:r>
                <a:r>
                  <a:rPr lang="en-US" sz="1800" baseline="0"/>
                  <a:t> (%)</a:t>
                </a:r>
                <a:endParaRPr lang="en-US" sz="18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47055312"/>
        <c:crosses val="autoZero"/>
        <c:crossBetween val="between"/>
        <c:majorUnit val="20"/>
        <c:minorUnit val="0.4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</c:spPr>
          <c:invertIfNegative val="0"/>
          <c:dPt>
            <c:idx val="1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errBars>
            <c:errBarType val="both"/>
            <c:errValType val="cust"/>
            <c:noEndCap val="0"/>
            <c:plus>
              <c:numRef>
                <c:f>Sheet1!$F$2:$F$7</c:f>
                <c:numCache>
                  <c:formatCode>General</c:formatCode>
                  <c:ptCount val="6"/>
                  <c:pt idx="0">
                    <c:v>0.14000000000000001</c:v>
                  </c:pt>
                  <c:pt idx="1">
                    <c:v>7.0000000000000007E-2</c:v>
                  </c:pt>
                  <c:pt idx="2">
                    <c:v>0.21</c:v>
                  </c:pt>
                  <c:pt idx="3">
                    <c:v>0.1</c:v>
                  </c:pt>
                  <c:pt idx="4">
                    <c:v>0.11</c:v>
                  </c:pt>
                  <c:pt idx="5">
                    <c:v>0.15</c:v>
                  </c:pt>
                </c:numCache>
              </c:numRef>
            </c:plus>
            <c:minus>
              <c:numRef>
                <c:f>Sheet1!$F$2:$F$7</c:f>
                <c:numCache>
                  <c:formatCode>General</c:formatCode>
                  <c:ptCount val="6"/>
                  <c:pt idx="0">
                    <c:v>0.14000000000000001</c:v>
                  </c:pt>
                  <c:pt idx="1">
                    <c:v>7.0000000000000007E-2</c:v>
                  </c:pt>
                  <c:pt idx="2">
                    <c:v>0.21</c:v>
                  </c:pt>
                  <c:pt idx="3">
                    <c:v>0.1</c:v>
                  </c:pt>
                  <c:pt idx="4">
                    <c:v>0.11</c:v>
                  </c:pt>
                  <c:pt idx="5">
                    <c:v>0.15</c:v>
                  </c:pt>
                </c:numCache>
              </c:numRef>
            </c:minus>
            <c:spPr>
              <a:ln>
                <a:solidFill>
                  <a:schemeClr val="bg1"/>
                </a:solidFill>
              </a:ln>
            </c:spPr>
          </c:errBars>
          <c:val>
            <c:numRef>
              <c:f>Sheet1!$E$2:$E$7</c:f>
              <c:numCache>
                <c:formatCode>General</c:formatCode>
                <c:ptCount val="6"/>
                <c:pt idx="0">
                  <c:v>-0.22</c:v>
                </c:pt>
                <c:pt idx="1">
                  <c:v>-0.08</c:v>
                </c:pt>
                <c:pt idx="2">
                  <c:v>-0.39</c:v>
                </c:pt>
                <c:pt idx="3">
                  <c:v>-0.03</c:v>
                </c:pt>
                <c:pt idx="4">
                  <c:v>-0.54</c:v>
                </c:pt>
                <c:pt idx="5">
                  <c:v>-0.14000000000000001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482032"/>
        <c:axId val="180482592"/>
      </c:barChart>
      <c:catAx>
        <c:axId val="180482032"/>
        <c:scaling>
          <c:orientation val="minMax"/>
        </c:scaling>
        <c:delete val="0"/>
        <c:axPos val="b"/>
        <c:majorTickMark val="none"/>
        <c:minorTickMark val="none"/>
        <c:tickLblPos val="none"/>
        <c:crossAx val="180482592"/>
        <c:crosses val="autoZero"/>
        <c:auto val="1"/>
        <c:lblAlgn val="ctr"/>
        <c:lblOffset val="100"/>
        <c:noMultiLvlLbl val="0"/>
      </c:catAx>
      <c:valAx>
        <c:axId val="180482592"/>
        <c:scaling>
          <c:orientation val="minMax"/>
          <c:max val="0.4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Change in Full-Scale IQ                                                                         (in standard deviation units)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80482032"/>
        <c:crosses val="autoZero"/>
        <c:crossBetween val="between"/>
        <c:majorUnit val="0.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bg1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bg1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1"/>
              </a:solidFill>
            </c:spPr>
          </c:dPt>
          <c:errBars>
            <c:errBarType val="both"/>
            <c:errValType val="cust"/>
            <c:noEndCap val="0"/>
            <c:plus>
              <c:numRef>
                <c:f>Sheet1!$F$2:$F$7</c:f>
                <c:numCache>
                  <c:formatCode>General</c:formatCode>
                  <c:ptCount val="6"/>
                  <c:pt idx="0">
                    <c:v>0.14000000000000001</c:v>
                  </c:pt>
                  <c:pt idx="1">
                    <c:v>7.0000000000000007E-2</c:v>
                  </c:pt>
                  <c:pt idx="2">
                    <c:v>0.21</c:v>
                  </c:pt>
                  <c:pt idx="3">
                    <c:v>0.1</c:v>
                  </c:pt>
                  <c:pt idx="4">
                    <c:v>0.11</c:v>
                  </c:pt>
                  <c:pt idx="5">
                    <c:v>0.15</c:v>
                  </c:pt>
                </c:numCache>
              </c:numRef>
            </c:plus>
            <c:minus>
              <c:numRef>
                <c:f>Sheet1!$F$2:$F$7</c:f>
                <c:numCache>
                  <c:formatCode>General</c:formatCode>
                  <c:ptCount val="6"/>
                  <c:pt idx="0">
                    <c:v>0.14000000000000001</c:v>
                  </c:pt>
                  <c:pt idx="1">
                    <c:v>7.0000000000000007E-2</c:v>
                  </c:pt>
                  <c:pt idx="2">
                    <c:v>0.21</c:v>
                  </c:pt>
                  <c:pt idx="3">
                    <c:v>0.1</c:v>
                  </c:pt>
                  <c:pt idx="4">
                    <c:v>0.11</c:v>
                  </c:pt>
                  <c:pt idx="5">
                    <c:v>0.15</c:v>
                  </c:pt>
                </c:numCache>
              </c:numRef>
            </c:minus>
          </c:errBars>
          <c:val>
            <c:numRef>
              <c:f>Sheet1!$E$2:$E$7</c:f>
              <c:numCache>
                <c:formatCode>General</c:formatCode>
                <c:ptCount val="6"/>
                <c:pt idx="0">
                  <c:v>-0.22</c:v>
                </c:pt>
                <c:pt idx="1">
                  <c:v>-0.08</c:v>
                </c:pt>
                <c:pt idx="2">
                  <c:v>-0.39</c:v>
                </c:pt>
                <c:pt idx="3">
                  <c:v>-0.03</c:v>
                </c:pt>
                <c:pt idx="4">
                  <c:v>-0.54</c:v>
                </c:pt>
                <c:pt idx="5">
                  <c:v>-0.14000000000000001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8069984"/>
        <c:axId val="248070544"/>
      </c:barChart>
      <c:catAx>
        <c:axId val="248069984"/>
        <c:scaling>
          <c:orientation val="minMax"/>
        </c:scaling>
        <c:delete val="0"/>
        <c:axPos val="b"/>
        <c:majorTickMark val="none"/>
        <c:minorTickMark val="none"/>
        <c:tickLblPos val="none"/>
        <c:crossAx val="248070544"/>
        <c:crosses val="autoZero"/>
        <c:auto val="1"/>
        <c:lblAlgn val="ctr"/>
        <c:lblOffset val="100"/>
        <c:noMultiLvlLbl val="0"/>
      </c:catAx>
      <c:valAx>
        <c:axId val="248070544"/>
        <c:scaling>
          <c:orientation val="minMax"/>
          <c:max val="0.4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Change in Full-Scale IQ                                                                         (in standard deviation units)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48069984"/>
        <c:crosses val="autoZero"/>
        <c:crossBetween val="between"/>
        <c:majorUnit val="0.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0.78353</cdr:x>
      <cdr:y>0.21793</cdr:y>
    </cdr:from>
    <cdr:to>
      <cdr:x>0.8184</cdr:x>
      <cdr:y>0.79854</cdr:y>
    </cdr:to>
    <cdr:grpSp>
      <cdr:nvGrpSpPr>
        <cdr:cNvPr id="2" name="Group 1"/>
        <cdr:cNvGrpSpPr/>
      </cdr:nvGrpSpPr>
      <cdr:grpSpPr>
        <a:xfrm xmlns:a="http://schemas.openxmlformats.org/drawingml/2006/main">
          <a:off x="6705617" y="914382"/>
          <a:ext cx="298425" cy="2436102"/>
          <a:chOff x="7086575" y="803319"/>
          <a:chExt cx="137189" cy="5047906"/>
        </a:xfrm>
      </cdr:grpSpPr>
      <cdr:grpSp>
        <cdr:nvGrpSpPr>
          <cdr:cNvPr id="35" name="Group 34"/>
          <cdr:cNvGrpSpPr/>
        </cdr:nvGrpSpPr>
        <cdr:grpSpPr>
          <a:xfrm xmlns:a="http://schemas.openxmlformats.org/drawingml/2006/main">
            <a:off x="7086575" y="5540200"/>
            <a:ext cx="137160" cy="311025"/>
            <a:chOff x="7083683" y="5322210"/>
            <a:chExt cx="273132" cy="710100"/>
          </a:xfrm>
        </cdr:grpSpPr>
        <cdr:sp macro="" textlink="">
          <cdr:nvSpPr>
            <cdr:cNvPr id="3" name="Parallelogram 2"/>
            <cdr:cNvSpPr/>
          </cdr:nvSpPr>
          <cdr:spPr>
            <a:xfrm xmlns:a="http://schemas.openxmlformats.org/drawingml/2006/main">
              <a:off x="7083683" y="5322210"/>
              <a:ext cx="273132" cy="587830"/>
            </a:xfrm>
            <a:prstGeom xmlns:a="http://schemas.openxmlformats.org/drawingml/2006/main" prst="parallelogram">
              <a:avLst/>
            </a:prstGeom>
            <a:solidFill xmlns:a="http://schemas.openxmlformats.org/drawingml/2006/main">
              <a:schemeClr val="bg1"/>
            </a:solidFill>
            <a:ln xmlns:a="http://schemas.openxmlformats.org/drawingml/2006/main" w="9525">
              <a:noFill/>
            </a:ln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vertOverflow="clip"/>
            <a:lstStyle xmlns:a="http://schemas.openxmlformats.org/drawingml/2006/main"/>
            <a:p xmlns:a="http://schemas.openxmlformats.org/drawingml/2006/main">
              <a:endParaRPr lang="en-US"/>
            </a:p>
          </cdr:txBody>
        </cdr:sp>
        <cdr:cxnSp macro="">
          <cdr:nvCxnSpPr>
            <cdr:cNvPr id="5" name="Straight Connector 4"/>
            <cdr:cNvCxnSpPr/>
          </cdr:nvCxnSpPr>
          <cdr:spPr>
            <a:xfrm xmlns:a="http://schemas.openxmlformats.org/drawingml/2006/main" flipH="1">
              <a:off x="7095508" y="5406013"/>
              <a:ext cx="63943" cy="620714"/>
            </a:xfrm>
            <a:prstGeom xmlns:a="http://schemas.openxmlformats.org/drawingml/2006/main" prst="line">
              <a:avLst/>
            </a:prstGeom>
            <a:ln xmlns:a="http://schemas.openxmlformats.org/drawingml/2006/main" w="9525">
              <a:solidFill>
                <a:schemeClr val="bg1">
                  <a:lumMod val="50000"/>
                </a:schemeClr>
              </a:solidFill>
            </a:ln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</cdr:cxnSp>
        <cdr:cxnSp macro="">
          <cdr:nvCxnSpPr>
            <cdr:cNvPr id="34" name="Straight Connector 33"/>
            <cdr:cNvCxnSpPr/>
          </cdr:nvCxnSpPr>
          <cdr:spPr>
            <a:xfrm xmlns:a="http://schemas.openxmlformats.org/drawingml/2006/main" flipH="1">
              <a:off x="7292009" y="5411596"/>
              <a:ext cx="63943" cy="620714"/>
            </a:xfrm>
            <a:prstGeom xmlns:a="http://schemas.openxmlformats.org/drawingml/2006/main" prst="line">
              <a:avLst/>
            </a:prstGeom>
            <a:ln xmlns:a="http://schemas.openxmlformats.org/drawingml/2006/main" w="9525">
              <a:solidFill>
                <a:schemeClr val="bg1">
                  <a:lumMod val="50000"/>
                </a:schemeClr>
              </a:solidFill>
            </a:ln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</cdr:cxnSp>
      </cdr:grpSp>
      <cdr:grpSp>
        <cdr:nvGrpSpPr>
          <cdr:cNvPr id="46" name="Group 45"/>
          <cdr:cNvGrpSpPr/>
        </cdr:nvGrpSpPr>
        <cdr:grpSpPr>
          <a:xfrm xmlns:a="http://schemas.openxmlformats.org/drawingml/2006/main">
            <a:off x="7086575" y="4119134"/>
            <a:ext cx="137189" cy="333499"/>
            <a:chOff x="7089562" y="4904483"/>
            <a:chExt cx="361123" cy="1353166"/>
          </a:xfrm>
        </cdr:grpSpPr>
        <cdr:sp macro="" textlink="">
          <cdr:nvSpPr>
            <cdr:cNvPr id="47" name="Parallelogram 46"/>
            <cdr:cNvSpPr/>
          </cdr:nvSpPr>
          <cdr:spPr>
            <a:xfrm xmlns:a="http://schemas.openxmlformats.org/drawingml/2006/main">
              <a:off x="7089562" y="4904483"/>
              <a:ext cx="361123" cy="1044632"/>
            </a:xfrm>
            <a:prstGeom xmlns:a="http://schemas.openxmlformats.org/drawingml/2006/main" prst="parallelogram">
              <a:avLst/>
            </a:prstGeom>
            <a:solidFill xmlns:a="http://schemas.openxmlformats.org/drawingml/2006/main">
              <a:schemeClr val="bg1"/>
            </a:solidFill>
            <a:ln xmlns:a="http://schemas.openxmlformats.org/drawingml/2006/main" w="9525">
              <a:noFill/>
            </a:ln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</cdr:sp>
        <cdr:cxnSp macro="">
          <cdr:nvCxnSpPr>
            <cdr:cNvPr id="48" name="Straight Connector 47"/>
            <cdr:cNvCxnSpPr/>
          </cdr:nvCxnSpPr>
          <cdr:spPr>
            <a:xfrm xmlns:a="http://schemas.openxmlformats.org/drawingml/2006/main" flipH="1">
              <a:off x="7097427" y="5144655"/>
              <a:ext cx="84543" cy="1103072"/>
            </a:xfrm>
            <a:prstGeom xmlns:a="http://schemas.openxmlformats.org/drawingml/2006/main" prst="line">
              <a:avLst/>
            </a:prstGeom>
            <a:ln xmlns:a="http://schemas.openxmlformats.org/drawingml/2006/main" w="9525">
              <a:solidFill>
                <a:schemeClr val="bg1">
                  <a:lumMod val="50000"/>
                </a:schemeClr>
              </a:solidFill>
            </a:ln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</cdr:cxnSp>
        <cdr:cxnSp macro="">
          <cdr:nvCxnSpPr>
            <cdr:cNvPr id="49" name="Straight Connector 48"/>
            <cdr:cNvCxnSpPr/>
          </cdr:nvCxnSpPr>
          <cdr:spPr>
            <a:xfrm xmlns:a="http://schemas.openxmlformats.org/drawingml/2006/main" flipH="1">
              <a:off x="7357231" y="5154577"/>
              <a:ext cx="84543" cy="1103072"/>
            </a:xfrm>
            <a:prstGeom xmlns:a="http://schemas.openxmlformats.org/drawingml/2006/main" prst="line">
              <a:avLst/>
            </a:prstGeom>
            <a:ln xmlns:a="http://schemas.openxmlformats.org/drawingml/2006/main" w="9525">
              <a:solidFill>
                <a:schemeClr val="bg1">
                  <a:lumMod val="50000"/>
                </a:schemeClr>
              </a:solidFill>
            </a:ln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</cdr:cxnSp>
      </cdr:grpSp>
      <cdr:grpSp>
        <cdr:nvGrpSpPr>
          <cdr:cNvPr id="50" name="Group 49"/>
          <cdr:cNvGrpSpPr/>
        </cdr:nvGrpSpPr>
        <cdr:grpSpPr>
          <a:xfrm xmlns:a="http://schemas.openxmlformats.org/drawingml/2006/main">
            <a:off x="7086575" y="2698071"/>
            <a:ext cx="137189" cy="330147"/>
            <a:chOff x="7035498" y="7489542"/>
            <a:chExt cx="649283" cy="4029656"/>
          </a:xfrm>
        </cdr:grpSpPr>
        <cdr:sp macro="" textlink="">
          <cdr:nvSpPr>
            <cdr:cNvPr id="51" name="Parallelogram 50"/>
            <cdr:cNvSpPr/>
          </cdr:nvSpPr>
          <cdr:spPr>
            <a:xfrm xmlns:a="http://schemas.openxmlformats.org/drawingml/2006/main">
              <a:off x="7035498" y="7489542"/>
              <a:ext cx="649283" cy="3142447"/>
            </a:xfrm>
            <a:prstGeom xmlns:a="http://schemas.openxmlformats.org/drawingml/2006/main" prst="parallelogram">
              <a:avLst/>
            </a:prstGeom>
            <a:solidFill xmlns:a="http://schemas.openxmlformats.org/drawingml/2006/main">
              <a:schemeClr val="bg1"/>
            </a:solidFill>
            <a:ln xmlns:a="http://schemas.openxmlformats.org/drawingml/2006/main" w="9525">
              <a:noFill/>
            </a:ln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</cdr:sp>
        <cdr:cxnSp macro="">
          <cdr:nvCxnSpPr>
            <cdr:cNvPr id="52" name="Straight Connector 51"/>
            <cdr:cNvCxnSpPr/>
          </cdr:nvCxnSpPr>
          <cdr:spPr>
            <a:xfrm xmlns:a="http://schemas.openxmlformats.org/drawingml/2006/main" flipH="1">
              <a:off x="7049640" y="8171104"/>
              <a:ext cx="152005" cy="3318250"/>
            </a:xfrm>
            <a:prstGeom xmlns:a="http://schemas.openxmlformats.org/drawingml/2006/main" prst="line">
              <a:avLst/>
            </a:prstGeom>
            <a:ln xmlns:a="http://schemas.openxmlformats.org/drawingml/2006/main" w="9525">
              <a:solidFill>
                <a:schemeClr val="bg1">
                  <a:lumMod val="50000"/>
                </a:schemeClr>
              </a:solidFill>
            </a:ln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</cdr:cxnSp>
        <cdr:cxnSp macro="">
          <cdr:nvCxnSpPr>
            <cdr:cNvPr id="53" name="Straight Connector 52"/>
            <cdr:cNvCxnSpPr/>
          </cdr:nvCxnSpPr>
          <cdr:spPr>
            <a:xfrm xmlns:a="http://schemas.openxmlformats.org/drawingml/2006/main" flipH="1">
              <a:off x="7516756" y="8200949"/>
              <a:ext cx="152005" cy="3318249"/>
            </a:xfrm>
            <a:prstGeom xmlns:a="http://schemas.openxmlformats.org/drawingml/2006/main" prst="line">
              <a:avLst/>
            </a:prstGeom>
            <a:ln xmlns:a="http://schemas.openxmlformats.org/drawingml/2006/main" w="9525">
              <a:solidFill>
                <a:schemeClr val="bg1">
                  <a:lumMod val="50000"/>
                </a:schemeClr>
              </a:solidFill>
            </a:ln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</cdr:cxnSp>
      </cdr:grpSp>
      <cdr:grpSp>
        <cdr:nvGrpSpPr>
          <cdr:cNvPr id="54" name="Group 53"/>
          <cdr:cNvGrpSpPr/>
        </cdr:nvGrpSpPr>
        <cdr:grpSpPr>
          <a:xfrm xmlns:a="http://schemas.openxmlformats.org/drawingml/2006/main">
            <a:off x="7086575" y="803319"/>
            <a:ext cx="137189" cy="274307"/>
            <a:chOff x="7035489" y="8171104"/>
            <a:chExt cx="649282" cy="3348094"/>
          </a:xfrm>
        </cdr:grpSpPr>
        <cdr:sp macro="" textlink="">
          <cdr:nvSpPr>
            <cdr:cNvPr id="55" name="Parallelogram 54"/>
            <cdr:cNvSpPr/>
          </cdr:nvSpPr>
          <cdr:spPr>
            <a:xfrm xmlns:a="http://schemas.openxmlformats.org/drawingml/2006/main">
              <a:off x="7035489" y="8251676"/>
              <a:ext cx="649282" cy="3142440"/>
            </a:xfrm>
            <a:prstGeom xmlns:a="http://schemas.openxmlformats.org/drawingml/2006/main" prst="parallelogram">
              <a:avLst/>
            </a:prstGeom>
            <a:solidFill xmlns:a="http://schemas.openxmlformats.org/drawingml/2006/main">
              <a:schemeClr val="bg1"/>
            </a:solidFill>
            <a:ln xmlns:a="http://schemas.openxmlformats.org/drawingml/2006/main" w="9525">
              <a:noFill/>
            </a:ln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</cdr:sp>
        <cdr:cxnSp macro="">
          <cdr:nvCxnSpPr>
            <cdr:cNvPr id="56" name="Straight Connector 55"/>
            <cdr:cNvCxnSpPr/>
          </cdr:nvCxnSpPr>
          <cdr:spPr>
            <a:xfrm xmlns:a="http://schemas.openxmlformats.org/drawingml/2006/main" flipH="1">
              <a:off x="7049640" y="8171104"/>
              <a:ext cx="152005" cy="3318250"/>
            </a:xfrm>
            <a:prstGeom xmlns:a="http://schemas.openxmlformats.org/drawingml/2006/main" prst="line">
              <a:avLst/>
            </a:prstGeom>
            <a:ln xmlns:a="http://schemas.openxmlformats.org/drawingml/2006/main" w="9525">
              <a:solidFill>
                <a:schemeClr val="bg1">
                  <a:lumMod val="50000"/>
                </a:schemeClr>
              </a:solidFill>
            </a:ln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</cdr:cxnSp>
        <cdr:cxnSp macro="">
          <cdr:nvCxnSpPr>
            <cdr:cNvPr id="57" name="Straight Connector 56"/>
            <cdr:cNvCxnSpPr/>
          </cdr:nvCxnSpPr>
          <cdr:spPr>
            <a:xfrm xmlns:a="http://schemas.openxmlformats.org/drawingml/2006/main" flipH="1">
              <a:off x="7516756" y="8200949"/>
              <a:ext cx="152005" cy="3318249"/>
            </a:xfrm>
            <a:prstGeom xmlns:a="http://schemas.openxmlformats.org/drawingml/2006/main" prst="line">
              <a:avLst/>
            </a:prstGeom>
            <a:ln xmlns:a="http://schemas.openxmlformats.org/drawingml/2006/main" w="9525">
              <a:solidFill>
                <a:schemeClr val="bg1">
                  <a:lumMod val="50000"/>
                </a:schemeClr>
              </a:solidFill>
            </a:ln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</cdr:cxnSp>
      </cdr:grp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0.4139</cdr:x>
      <cdr:y>0.02162</cdr:y>
    </cdr:from>
    <cdr:to>
      <cdr:x>0.4139</cdr:x>
      <cdr:y>0.97288</cdr:y>
    </cdr:to>
    <cdr:cxnSp macro="">
      <cdr:nvCxnSpPr>
        <cdr:cNvPr id="4" name="Straight Connector 3"/>
        <cdr:cNvCxnSpPr/>
      </cdr:nvCxnSpPr>
      <cdr:spPr>
        <a:xfrm xmlns:a="http://schemas.openxmlformats.org/drawingml/2006/main" flipV="1">
          <a:off x="2581282" y="104776"/>
          <a:ext cx="0" cy="46101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0.4139</cdr:x>
      <cdr:y>0.02162</cdr:y>
    </cdr:from>
    <cdr:to>
      <cdr:x>0.4139</cdr:x>
      <cdr:y>0.97288</cdr:y>
    </cdr:to>
    <cdr:cxnSp macro="">
      <cdr:nvCxnSpPr>
        <cdr:cNvPr id="4" name="Straight Connector 3"/>
        <cdr:cNvCxnSpPr/>
      </cdr:nvCxnSpPr>
      <cdr:spPr>
        <a:xfrm xmlns:a="http://schemas.openxmlformats.org/drawingml/2006/main" flipV="1">
          <a:off x="2581282" y="104776"/>
          <a:ext cx="0" cy="46101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0.3467</cdr:x>
      <cdr:y>0.34792</cdr:y>
    </cdr:from>
    <cdr:to>
      <cdr:x>0.39211</cdr:x>
      <cdr:y>0.46926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97070" y="1828342"/>
          <a:ext cx="313982" cy="63759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0.60558</cdr:x>
      <cdr:y>0.34664</cdr:y>
    </cdr:from>
    <cdr:to>
      <cdr:x>0.67458</cdr:x>
      <cdr:y>0.49933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87034" y="1821571"/>
          <a:ext cx="477035" cy="80238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0.87262</cdr:x>
      <cdr:y>0.30815</cdr:y>
    </cdr:from>
    <cdr:to>
      <cdr:x>0.95969</cdr:x>
      <cdr:y>0.34329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033352" y="1619308"/>
          <a:ext cx="602000" cy="18466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0.87262</cdr:x>
      <cdr:y>0.34329</cdr:y>
    </cdr:from>
    <cdr:to>
      <cdr:x>0.94867</cdr:x>
      <cdr:y>0.57752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033352" y="1803974"/>
          <a:ext cx="525800" cy="12308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0.4139</cdr:x>
      <cdr:y>0.02162</cdr:y>
    </cdr:from>
    <cdr:to>
      <cdr:x>0.4139</cdr:x>
      <cdr:y>0.97288</cdr:y>
    </cdr:to>
    <cdr:cxnSp macro="">
      <cdr:nvCxnSpPr>
        <cdr:cNvPr id="4" name="Straight Connector 3"/>
        <cdr:cNvCxnSpPr/>
      </cdr:nvCxnSpPr>
      <cdr:spPr>
        <a:xfrm xmlns:a="http://schemas.openxmlformats.org/drawingml/2006/main" flipV="1">
          <a:off x="2581282" y="104776"/>
          <a:ext cx="0" cy="46101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304FC-62BF-4E21-873B-A0CE0311740A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F2E76-C33E-4F18-8023-18A5E95AF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19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F7DBA-4D13-45C0-85EB-77BEFF1BD5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01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F7DBA-4D13-45C0-85EB-77BEFF1BD5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78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F7DBA-4D13-45C0-85EB-77BEFF1BD5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14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F7DBA-4D13-45C0-85EB-77BEFF1BD5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14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F7DBA-4D13-45C0-85EB-77BEFF1BD53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38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F2E76-C33E-4F18-8023-18A5E95AF7E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99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F7DBA-4D13-45C0-85EB-77BEFF1BD53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38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F7DBA-4D13-45C0-85EB-77BEFF1BD53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41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F7DBA-4D13-45C0-85EB-77BEFF1BD53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47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F7DBA-4D13-45C0-85EB-77BEFF1BD53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33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F7DBA-4D13-45C0-85EB-77BEFF1BD53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1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F2E76-C33E-4F18-8023-18A5E95AF7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321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F7DBA-4D13-45C0-85EB-77BEFF1BD53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16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F7DBA-4D13-45C0-85EB-77BEFF1BD53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16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F7DBA-4D13-45C0-85EB-77BEFF1BD53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476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F7DBA-4D13-45C0-85EB-77BEFF1BD53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605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F7DBA-4D13-45C0-85EB-77BEFF1BD53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906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F7DBA-4D13-45C0-85EB-77BEFF1BD53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365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F7DBA-4D13-45C0-85EB-77BEFF1BD53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656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F7DBA-4D13-45C0-85EB-77BEFF1BD53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420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F7DBA-4D13-45C0-85EB-77BEFF1BD53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949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adjusted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F2E76-C33E-4F18-8023-18A5E95AF7E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24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F7DBA-4D13-45C0-85EB-77BEFF1BD5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841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</a:t>
            </a:r>
            <a:r>
              <a:rPr lang="en-US" baseline="0" dirty="0" smtClean="0"/>
              <a:t> adjusted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F2E76-C33E-4F18-8023-18A5E95AF7E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236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&gt;mg/L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F2E76-C33E-4F18-8023-18A5E95AF7E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969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&gt;88 cm for women &gt;102 for men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F2E76-C33E-4F18-8023-18A5E95AF7E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642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 2.26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mmol</a:t>
            </a:r>
            <a:r>
              <a:rPr lang="en-US" baseline="0" dirty="0" smtClean="0"/>
              <a:t>/l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F2E76-C33E-4F18-8023-18A5E95AF7E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274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&lt;1.3 </a:t>
            </a:r>
            <a:r>
              <a:rPr lang="en-US" dirty="0" err="1" smtClean="0"/>
              <a:t>mmol</a:t>
            </a:r>
            <a:r>
              <a:rPr lang="en-US" dirty="0" smtClean="0"/>
              <a:t>/l for women of &lt;1.04 for men (</a:t>
            </a:r>
            <a:r>
              <a:rPr lang="en-US" dirty="0" err="1" smtClean="0"/>
              <a:t>millimole</a:t>
            </a:r>
            <a:r>
              <a:rPr lang="en-US" baseline="0" dirty="0" smtClean="0"/>
              <a:t> per liter)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F2E76-C33E-4F18-8023-18A5E95AF7E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577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Expressed as % of total hemoglobin; </a:t>
            </a:r>
            <a:r>
              <a:rPr lang="en-US" dirty="0" err="1" smtClean="0"/>
              <a:t>ge</a:t>
            </a:r>
            <a:r>
              <a:rPr lang="en-US" dirty="0" smtClean="0"/>
              <a:t> 5.7%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F2E76-C33E-4F18-8023-18A5E95AF7E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89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F7DBA-4D13-45C0-85EB-77BEFF1BD5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12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F7DBA-4D13-45C0-85EB-77BEFF1BD5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23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F7DBA-4D13-45C0-85EB-77BEFF1BD5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59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F7DBA-4D13-45C0-85EB-77BEFF1BD5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0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F7DBA-4D13-45C0-85EB-77BEFF1BD5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61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F7DBA-4D13-45C0-85EB-77BEFF1BD5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45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FBDE-FFEC-41D4-8EAE-8043AABC27D2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EEF-90AA-4F97-A12F-4F98715EF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94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FBDE-FFEC-41D4-8EAE-8043AABC27D2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EEF-90AA-4F97-A12F-4F98715EF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5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FBDE-FFEC-41D4-8EAE-8043AABC27D2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EEF-90AA-4F97-A12F-4F98715EF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62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FBDE-FFEC-41D4-8EAE-8043AABC27D2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EEF-90AA-4F97-A12F-4F98715EF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9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FBDE-FFEC-41D4-8EAE-8043AABC27D2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EEF-90AA-4F97-A12F-4F98715EF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3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FBDE-FFEC-41D4-8EAE-8043AABC27D2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EEF-90AA-4F97-A12F-4F98715EF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5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FBDE-FFEC-41D4-8EAE-8043AABC27D2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EEF-90AA-4F97-A12F-4F98715EF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FBDE-FFEC-41D4-8EAE-8043AABC27D2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EEF-90AA-4F97-A12F-4F98715EF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FBDE-FFEC-41D4-8EAE-8043AABC27D2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EEF-90AA-4F97-A12F-4F98715EF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3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FBDE-FFEC-41D4-8EAE-8043AABC27D2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EEF-90AA-4F97-A12F-4F98715EF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7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FBDE-FFEC-41D4-8EAE-8043AABC27D2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EEF-90AA-4F97-A12F-4F98715EF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4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FFBDE-FFEC-41D4-8EAE-8043AABC27D2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C2EEF-90AA-4F97-A12F-4F98715EF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Persistent Cannabis Users Show Neuropsychological Decline from Childhood to Midlife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Madeline Meier, Ph.D.</a:t>
            </a:r>
          </a:p>
          <a:p>
            <a:r>
              <a:rPr lang="en-US" dirty="0" smtClean="0"/>
              <a:t>Arizona State University</a:t>
            </a:r>
          </a:p>
          <a:p>
            <a:r>
              <a:rPr lang="en-US" dirty="0" smtClean="0"/>
              <a:t>Duke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9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834838"/>
              </p:ext>
            </p:extLst>
          </p:nvPr>
        </p:nvGraphicFramePr>
        <p:xfrm>
          <a:off x="552896" y="2590800"/>
          <a:ext cx="8117306" cy="3403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918"/>
                <a:gridCol w="1178513"/>
                <a:gridCol w="1475875"/>
              </a:tblGrid>
              <a:tr h="9352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Persistence</a:t>
                      </a:r>
                      <a:r>
                        <a:rPr lang="en-US" baseline="0" dirty="0" smtClean="0"/>
                        <a:t> of Cannabis Dependence</a:t>
                      </a:r>
                      <a:endParaRPr lang="en-US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N (%)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% Male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921">
                <a:tc>
                  <a:txBody>
                    <a:bodyPr/>
                    <a:lstStyle/>
                    <a:p>
                      <a:r>
                        <a:rPr lang="en-US" dirty="0" smtClean="0"/>
                        <a:t>Never Used, Never Diagnosed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242 (28)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38.84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2921">
                <a:tc>
                  <a:txBody>
                    <a:bodyPr/>
                    <a:lstStyle/>
                    <a:p>
                      <a:r>
                        <a:rPr lang="en-US" dirty="0" smtClean="0"/>
                        <a:t>Used, Never Diagnosed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479 (55)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49.48</a:t>
                      </a:r>
                      <a:endParaRPr lang="en-US" dirty="0"/>
                    </a:p>
                  </a:txBody>
                  <a:tcPr/>
                </a:tc>
              </a:tr>
              <a:tr h="442921">
                <a:tc>
                  <a:txBody>
                    <a:bodyPr/>
                    <a:lstStyle/>
                    <a:p>
                      <a:r>
                        <a:rPr lang="en-US" dirty="0" smtClean="0"/>
                        <a:t>1 Diagnosis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 (9)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70.00</a:t>
                      </a:r>
                      <a:endParaRPr lang="en-US" dirty="0"/>
                    </a:p>
                  </a:txBody>
                  <a:tcPr/>
                </a:tc>
              </a:tr>
              <a:tr h="442921">
                <a:tc>
                  <a:txBody>
                    <a:bodyPr/>
                    <a:lstStyle/>
                    <a:p>
                      <a:r>
                        <a:rPr lang="en-US" dirty="0" smtClean="0"/>
                        <a:t>2 Diagnoses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 (4)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62.86</a:t>
                      </a:r>
                      <a:endParaRPr lang="en-US" dirty="0"/>
                    </a:p>
                  </a:txBody>
                  <a:tcPr/>
                </a:tc>
              </a:tr>
              <a:tr h="442921">
                <a:tc>
                  <a:txBody>
                    <a:bodyPr/>
                    <a:lstStyle/>
                    <a:p>
                      <a:r>
                        <a:rPr lang="en-US" dirty="0" smtClean="0"/>
                        <a:t>3+ Diagnoses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 (4)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81.58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5E7D-52BD-2943-B133-94FB0B027649}" type="slidenum">
              <a:rPr lang="en-US" smtClean="0"/>
              <a:t>10</a:t>
            </a:fld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295400" y="381000"/>
            <a:ext cx="6527526" cy="1957165"/>
            <a:chOff x="112295" y="2310061"/>
            <a:chExt cx="7973227" cy="2390634"/>
          </a:xfrm>
        </p:grpSpPr>
        <p:grpSp>
          <p:nvGrpSpPr>
            <p:cNvPr id="6" name="Group 5"/>
            <p:cNvGrpSpPr/>
            <p:nvPr/>
          </p:nvGrpSpPr>
          <p:grpSpPr>
            <a:xfrm>
              <a:off x="304198" y="2662985"/>
              <a:ext cx="7781324" cy="2037710"/>
              <a:chOff x="304198" y="1876927"/>
              <a:chExt cx="7781324" cy="203771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04198" y="1876927"/>
                <a:ext cx="7396013" cy="962526"/>
                <a:chOff x="304198" y="1876927"/>
                <a:chExt cx="7396013" cy="962526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689811" y="2582779"/>
                  <a:ext cx="7010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689811" y="2326105"/>
                  <a:ext cx="0" cy="51334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7700211" y="2326105"/>
                  <a:ext cx="0" cy="51334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1390851" y="2326105"/>
                  <a:ext cx="0" cy="51334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091891" y="2326105"/>
                  <a:ext cx="0" cy="51334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2792931" y="2326105"/>
                  <a:ext cx="0" cy="51334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3493971" y="2326105"/>
                  <a:ext cx="0" cy="51334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4195011" y="2326105"/>
                  <a:ext cx="0" cy="51334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6298131" y="2326105"/>
                  <a:ext cx="0" cy="51334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6999171" y="2326105"/>
                  <a:ext cx="0" cy="51334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4896051" y="2326105"/>
                  <a:ext cx="0" cy="51334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5597091" y="2326105"/>
                  <a:ext cx="0" cy="51334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/>
                <p:nvPr/>
              </p:nvCxnSpPr>
              <p:spPr>
                <a:xfrm>
                  <a:off x="304198" y="1876927"/>
                  <a:ext cx="367665" cy="401052"/>
                </a:xfrm>
                <a:prstGeom prst="straightConnector1">
                  <a:avLst/>
                </a:prstGeom>
                <a:ln>
                  <a:solidFill>
                    <a:schemeClr val="accent6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/>
                <p:nvPr/>
              </p:nvCxnSpPr>
              <p:spPr>
                <a:xfrm>
                  <a:off x="1390851" y="1876927"/>
                  <a:ext cx="367665" cy="401052"/>
                </a:xfrm>
                <a:prstGeom prst="straightConnector1">
                  <a:avLst/>
                </a:prstGeom>
                <a:ln>
                  <a:solidFill>
                    <a:schemeClr val="accent6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/>
                <p:nvPr/>
              </p:nvCxnSpPr>
              <p:spPr>
                <a:xfrm>
                  <a:off x="3132709" y="1876927"/>
                  <a:ext cx="367665" cy="401052"/>
                </a:xfrm>
                <a:prstGeom prst="straightConnector1">
                  <a:avLst/>
                </a:prstGeom>
                <a:ln>
                  <a:solidFill>
                    <a:schemeClr val="accent6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/>
                <p:cNvCxnSpPr/>
                <p:nvPr/>
              </p:nvCxnSpPr>
              <p:spPr>
                <a:xfrm>
                  <a:off x="5229425" y="1876927"/>
                  <a:ext cx="367665" cy="401052"/>
                </a:xfrm>
                <a:prstGeom prst="straightConnector1">
                  <a:avLst/>
                </a:prstGeom>
                <a:ln>
                  <a:solidFill>
                    <a:schemeClr val="accent6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/>
                <p:nvPr/>
              </p:nvCxnSpPr>
              <p:spPr>
                <a:xfrm>
                  <a:off x="7332546" y="1876927"/>
                  <a:ext cx="367665" cy="401052"/>
                </a:xfrm>
                <a:prstGeom prst="straightConnector1">
                  <a:avLst/>
                </a:prstGeom>
                <a:ln>
                  <a:solidFill>
                    <a:schemeClr val="accent6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/>
              <p:cNvGrpSpPr/>
              <p:nvPr/>
            </p:nvGrpSpPr>
            <p:grpSpPr>
              <a:xfrm>
                <a:off x="304198" y="3031958"/>
                <a:ext cx="7781324" cy="882679"/>
                <a:chOff x="304198" y="3031958"/>
                <a:chExt cx="7781324" cy="882679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>
                  <a:off x="304198" y="3031958"/>
                  <a:ext cx="77062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18</a:t>
                  </a:r>
                  <a:endParaRPr lang="en-US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1010653" y="3031958"/>
                  <a:ext cx="77062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20</a:t>
                  </a:r>
                  <a:endParaRPr lang="en-US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3115063" y="3031958"/>
                  <a:ext cx="77062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26</a:t>
                  </a:r>
                  <a:endParaRPr lang="en-US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5211779" y="3031958"/>
                  <a:ext cx="77062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32</a:t>
                  </a:r>
                  <a:endParaRPr lang="en-US" dirty="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7314899" y="3031958"/>
                  <a:ext cx="77062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38</a:t>
                  </a:r>
                  <a:endParaRPr lang="en-US" dirty="0"/>
                </a:p>
              </p:txBody>
            </p:sp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671863" y="3513221"/>
                  <a:ext cx="715508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/>
                <p:cNvSpPr txBox="1"/>
                <p:nvPr/>
              </p:nvSpPr>
              <p:spPr>
                <a:xfrm>
                  <a:off x="671863" y="3545305"/>
                  <a:ext cx="71550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Age</a:t>
                  </a:r>
                  <a:endParaRPr lang="en-US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1707483" y="3031958"/>
                  <a:ext cx="77062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22</a:t>
                  </a:r>
                  <a:endParaRPr lang="en-US" dirty="0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2408608" y="3031958"/>
                  <a:ext cx="77062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24</a:t>
                  </a:r>
                  <a:endParaRPr lang="en-US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3809699" y="3031958"/>
                  <a:ext cx="77062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28</a:t>
                  </a:r>
                  <a:endParaRPr lang="en-US" dirty="0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4505324" y="3031958"/>
                  <a:ext cx="77062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30</a:t>
                  </a:r>
                  <a:endParaRPr lang="en-US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5912819" y="3031958"/>
                  <a:ext cx="77062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34</a:t>
                  </a:r>
                  <a:endParaRPr lang="en-US" dirty="0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6601727" y="3031958"/>
                  <a:ext cx="77062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3</a:t>
                  </a:r>
                  <a:r>
                    <a:rPr lang="en-US" dirty="0" smtClean="0"/>
                    <a:t>6</a:t>
                  </a:r>
                  <a:endParaRPr lang="en-US" dirty="0"/>
                </a:p>
              </p:txBody>
            </p:sp>
          </p:grpSp>
        </p:grpSp>
        <p:sp>
          <p:nvSpPr>
            <p:cNvPr id="7" name="TextBox 6"/>
            <p:cNvSpPr txBox="1"/>
            <p:nvPr/>
          </p:nvSpPr>
          <p:spPr>
            <a:xfrm>
              <a:off x="112295" y="2310061"/>
              <a:ext cx="559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18</a:t>
              </a:r>
              <a:endPara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52762" y="2310061"/>
              <a:ext cx="559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38</a:t>
              </a:r>
              <a:endPara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74821" y="2310061"/>
              <a:ext cx="559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21</a:t>
              </a:r>
              <a:endPara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52925" y="2310061"/>
              <a:ext cx="559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26</a:t>
              </a:r>
              <a:endPara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31995" y="2310061"/>
              <a:ext cx="559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32</a:t>
              </a:r>
              <a:endPara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022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" y="2713039"/>
            <a:ext cx="8547962" cy="7900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persistent </a:t>
            </a:r>
            <a:r>
              <a:rPr lang="en-US" dirty="0"/>
              <a:t>c</a:t>
            </a:r>
            <a:r>
              <a:rPr lang="en-US" dirty="0" smtClean="0"/>
              <a:t>annabis </a:t>
            </a:r>
            <a:r>
              <a:rPr lang="en-US" dirty="0"/>
              <a:t>u</a:t>
            </a:r>
            <a:r>
              <a:rPr lang="en-US" dirty="0" smtClean="0"/>
              <a:t>sers </a:t>
            </a:r>
            <a:r>
              <a:rPr lang="en-US" dirty="0"/>
              <a:t>s</a:t>
            </a:r>
            <a:r>
              <a:rPr lang="en-US" dirty="0" smtClean="0"/>
              <a:t>how IQ decline?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5E7D-52BD-2943-B133-94FB0B0276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0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343290"/>
              </p:ext>
            </p:extLst>
          </p:nvPr>
        </p:nvGraphicFramePr>
        <p:xfrm>
          <a:off x="80212" y="1172410"/>
          <a:ext cx="9015662" cy="3588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1531"/>
                <a:gridCol w="794215"/>
                <a:gridCol w="994611"/>
                <a:gridCol w="1187115"/>
                <a:gridCol w="1171074"/>
                <a:gridCol w="1187116"/>
              </a:tblGrid>
              <a:tr h="400007">
                <a:tc gridSpan="6">
                  <a:txBody>
                    <a:bodyPr/>
                    <a:lstStyle/>
                    <a:p>
                      <a:r>
                        <a:rPr lang="en-US" dirty="0" smtClean="0"/>
                        <a:t>IQ</a:t>
                      </a:r>
                      <a:r>
                        <a:rPr lang="en-US" baseline="0" dirty="0" smtClean="0"/>
                        <a:t> Before and After Cannabis Use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62236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Persistence</a:t>
                      </a:r>
                      <a:r>
                        <a:rPr lang="en-US" baseline="0" dirty="0" smtClean="0"/>
                        <a:t> of Cannabis Dependence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% Male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Age 7-13</a:t>
                      </a:r>
                    </a:p>
                    <a:p>
                      <a:pPr algn="ctr"/>
                      <a:r>
                        <a:rPr lang="en-US" dirty="0" smtClean="0"/>
                        <a:t>Full-Scale</a:t>
                      </a:r>
                      <a:r>
                        <a:rPr lang="en-US" baseline="0" dirty="0" smtClean="0"/>
                        <a:t> IQ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Age 38</a:t>
                      </a:r>
                    </a:p>
                    <a:p>
                      <a:pPr algn="ctr"/>
                      <a:r>
                        <a:rPr lang="en-US" baseline="0" dirty="0" smtClean="0"/>
                        <a:t> Full-Scale IQ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l-GR" dirty="0" smtClean="0"/>
                        <a:t>Δ</a:t>
                      </a:r>
                      <a:r>
                        <a:rPr lang="en-US" baseline="0" dirty="0" smtClean="0"/>
                        <a:t> in IQ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07">
                <a:tc>
                  <a:txBody>
                    <a:bodyPr/>
                    <a:lstStyle/>
                    <a:p>
                      <a:r>
                        <a:rPr lang="en-US" dirty="0" smtClean="0"/>
                        <a:t>Never Used, Never Diagnosed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242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38.84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99.84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100.64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0.05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0007">
                <a:tc>
                  <a:txBody>
                    <a:bodyPr/>
                    <a:lstStyle/>
                    <a:p>
                      <a:r>
                        <a:rPr lang="en-US" dirty="0" smtClean="0"/>
                        <a:t>Used, Never Diagnosed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49.48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101.25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-0.07</a:t>
                      </a:r>
                      <a:endParaRPr lang="en-US" dirty="0"/>
                    </a:p>
                  </a:txBody>
                  <a:tcPr/>
                </a:tc>
              </a:tr>
              <a:tr h="400007">
                <a:tc>
                  <a:txBody>
                    <a:bodyPr/>
                    <a:lstStyle/>
                    <a:p>
                      <a:r>
                        <a:rPr lang="en-US" dirty="0" smtClean="0"/>
                        <a:t>1 Diagnosis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96.40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-0.11</a:t>
                      </a:r>
                      <a:endParaRPr lang="en-US" dirty="0"/>
                    </a:p>
                  </a:txBody>
                  <a:tcPr/>
                </a:tc>
              </a:tr>
              <a:tr h="400007">
                <a:tc>
                  <a:txBody>
                    <a:bodyPr/>
                    <a:lstStyle/>
                    <a:p>
                      <a:r>
                        <a:rPr lang="en-US" dirty="0" smtClean="0"/>
                        <a:t>2 Diagnoses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62.86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102.14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99.67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-0.17</a:t>
                      </a:r>
                      <a:endParaRPr lang="en-US" dirty="0"/>
                    </a:p>
                  </a:txBody>
                  <a:tcPr/>
                </a:tc>
              </a:tr>
              <a:tr h="400007">
                <a:tc>
                  <a:txBody>
                    <a:bodyPr/>
                    <a:lstStyle/>
                    <a:p>
                      <a:r>
                        <a:rPr lang="en-US" dirty="0" smtClean="0"/>
                        <a:t>3+ Diagnoses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81.58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93.93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-0.38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956884" y="2101517"/>
            <a:ext cx="1138990" cy="2659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5E7D-52BD-2943-B133-94FB0B0276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9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" y="2713039"/>
            <a:ext cx="8547962" cy="7900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this effect be explained by alcohol or other drug use?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5E7D-52BD-2943-B133-94FB0B0276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8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781082"/>
              </p:ext>
            </p:extLst>
          </p:nvPr>
        </p:nvGraphicFramePr>
        <p:xfrm>
          <a:off x="275725" y="-56608"/>
          <a:ext cx="8120999" cy="6392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1"/>
          <p:cNvSpPr txBox="1"/>
          <p:nvPr/>
        </p:nvSpPr>
        <p:spPr>
          <a:xfrm>
            <a:off x="197019" y="2621350"/>
            <a:ext cx="2186692" cy="29884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FF0000"/>
                </a:solidFill>
              </a:rPr>
              <a:t>Schizophrenia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197019" y="2321821"/>
            <a:ext cx="2186692" cy="29884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FFC000"/>
                </a:solidFill>
              </a:rPr>
              <a:t>Persistent Alcohol</a:t>
            </a:r>
            <a:endParaRPr lang="en-US" sz="1800" dirty="0">
              <a:solidFill>
                <a:srgbClr val="FFC000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97019" y="1688432"/>
            <a:ext cx="2186692" cy="29884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Persistent Tobacco</a:t>
            </a:r>
            <a:endParaRPr lang="en-US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97019" y="1076425"/>
            <a:ext cx="2186692" cy="29884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Past 24-hour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97019" y="1375267"/>
            <a:ext cx="2186692" cy="29884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Past Week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97019" y="711973"/>
            <a:ext cx="2186692" cy="29884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1"/>
                </a:solidFill>
              </a:rPr>
              <a:t>Full Cohort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97019" y="2001597"/>
            <a:ext cx="2186692" cy="29884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/>
                </a:solidFill>
              </a:rPr>
              <a:t>Persistent Hard Drug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5E7D-52BD-2943-B133-94FB0B027649}" type="slidenum">
              <a:rPr lang="en-US" smtClean="0"/>
              <a:t>14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0700" y="6336171"/>
            <a:ext cx="561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Change in Full-Scale IQ (SD units)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85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  <p:bldGraphic spid="4" grpId="1">
        <p:bldSub>
          <a:bldChart bld="series" animBg="0"/>
        </p:bldSub>
      </p:bldGraphic>
      <p:bldGraphic spid="4" grpId="2">
        <p:bldSub>
          <a:bldChart bld="series" animBg="0"/>
        </p:bldSub>
      </p:bldGraphic>
      <p:bldGraphic spid="4" grpId="3">
        <p:bldSub>
          <a:bldChart bld="series" animBg="0"/>
        </p:bldSub>
      </p:bldGraphic>
      <p:bldGraphic spid="4" grpId="4">
        <p:bldSub>
          <a:bldChart bld="series" animBg="0"/>
        </p:bldSub>
      </p:bldGraphic>
      <p:bldGraphic spid="4" grpId="5">
        <p:bldSub>
          <a:bldChart bld="series" animBg="0"/>
        </p:bldSub>
      </p:bldGraphic>
      <p:bldGraphic spid="4" grpId="6">
        <p:bldSub>
          <a:bldChart bld="series" animBg="0"/>
        </p:bldSub>
      </p:bldGraphic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" y="2713039"/>
            <a:ext cx="8547962" cy="7900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this effect be explained by reduced years of education among persistent cannabis users?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5E7D-52BD-2943-B133-94FB0B0276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2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6516489"/>
              </p:ext>
            </p:extLst>
          </p:nvPr>
        </p:nvGraphicFramePr>
        <p:xfrm>
          <a:off x="457200" y="990600"/>
          <a:ext cx="8077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457200" y="1676400"/>
            <a:ext cx="2182831" cy="30317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1"/>
                </a:solidFill>
              </a:rPr>
              <a:t>Full Cohort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457200" y="1986306"/>
            <a:ext cx="2182831" cy="30317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6"/>
                </a:solidFill>
              </a:rPr>
              <a:t>High-School Education or Less</a:t>
            </a:r>
            <a:endParaRPr lang="en-US" sz="1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1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  <p:bldGraphic spid="4" grpId="2" uiExpand="1">
        <p:bldSub>
          <a:bldChart bld="series"/>
        </p:bldSub>
      </p:bldGraphic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93" y="1981200"/>
            <a:ext cx="8547962" cy="7900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this effect be explained by low SES?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5E7D-52BD-2943-B133-94FB0B027649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9" y="3102891"/>
            <a:ext cx="8918622" cy="25219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0216" y="3088942"/>
            <a:ext cx="8935407" cy="251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294145385"/>
              </p:ext>
            </p:extLst>
          </p:nvPr>
        </p:nvGraphicFramePr>
        <p:xfrm>
          <a:off x="152400" y="1295400"/>
          <a:ext cx="8558213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806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91054472"/>
              </p:ext>
            </p:extLst>
          </p:nvPr>
        </p:nvGraphicFramePr>
        <p:xfrm>
          <a:off x="457200" y="990600"/>
          <a:ext cx="8077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457200" y="1676400"/>
            <a:ext cx="2182831" cy="30317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1"/>
                </a:solidFill>
              </a:rPr>
              <a:t>Full Cohort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457200" y="1986306"/>
            <a:ext cx="2182831" cy="30317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3"/>
                </a:solidFill>
              </a:rPr>
              <a:t>Middle-Class Families</a:t>
            </a:r>
            <a:endParaRPr lang="en-US" sz="1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9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 uiExpand="1">
        <p:bldSub>
          <a:bldChart bld="series"/>
        </p:bldSub>
      </p:bldGraphic>
      <p:bldGraphic spid="4" grpId="4" uiExpand="1">
        <p:bldSub>
          <a:bldChart bld="series"/>
        </p:bldSub>
      </p:bldGraphic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Cannabis?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91" y="1524000"/>
            <a:ext cx="7675074" cy="2514601"/>
          </a:xfrm>
        </p:spPr>
        <p:txBody>
          <a:bodyPr>
            <a:normAutofit/>
          </a:bodyPr>
          <a:lstStyle/>
          <a:p>
            <a:r>
              <a:rPr lang="en-US" dirty="0" smtClean="0"/>
              <a:t>Timely topic</a:t>
            </a:r>
          </a:p>
          <a:p>
            <a:pPr lvl="1"/>
            <a:r>
              <a:rPr lang="en-US" dirty="0" smtClean="0"/>
              <a:t>Debate regarding the medicinal use and legalization of cannabis in the US and abroad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5E7D-52BD-2943-B133-94FB0B0276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0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" y="2713039"/>
            <a:ext cx="8547962" cy="790092"/>
          </a:xfrm>
        </p:spPr>
        <p:txBody>
          <a:bodyPr>
            <a:normAutofit/>
          </a:bodyPr>
          <a:lstStyle/>
          <a:p>
            <a:r>
              <a:rPr lang="en-US" dirty="0" smtClean="0"/>
              <a:t>What about other mental functions?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5E7D-52BD-2943-B133-94FB0B0276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3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345445"/>
              </p:ext>
            </p:extLst>
          </p:nvPr>
        </p:nvGraphicFramePr>
        <p:xfrm>
          <a:off x="228600" y="838200"/>
          <a:ext cx="8539163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167391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cs typeface="Arial" pitchFamily="34" charset="0"/>
              </a:rPr>
              <a:t>Executive Function</a:t>
            </a:r>
            <a:endParaRPr lang="en-US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40199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cs typeface="Arial" pitchFamily="34" charset="0"/>
              </a:rPr>
              <a:t>Learning</a:t>
            </a:r>
            <a:endParaRPr lang="en-US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76603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cs typeface="Arial" pitchFamily="34" charset="0"/>
              </a:rPr>
              <a:t>Memory</a:t>
            </a:r>
            <a:endParaRPr lang="en-US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03795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  <a:cs typeface="Arial" pitchFamily="34" charset="0"/>
              </a:rPr>
              <a:t>Processing Speed</a:t>
            </a:r>
            <a:endParaRPr lang="en-US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13007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  <a:cs typeface="Arial" pitchFamily="34" charset="0"/>
              </a:rPr>
              <a:t>Verbal Ability</a:t>
            </a:r>
            <a:endParaRPr lang="en-US" dirty="0">
              <a:solidFill>
                <a:schemeClr val="accent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08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  <p:bldGraphic spid="4" grpId="1">
        <p:bldSub>
          <a:bldChart bld="series"/>
        </p:bldSub>
      </p:bldGraphic>
      <p:bldGraphic spid="4" grpId="2">
        <p:bldSub>
          <a:bldChart bld="series"/>
        </p:bldSub>
      </p:bldGraphic>
      <p:bldGraphic spid="4" grpId="3">
        <p:bldSub>
          <a:bldChart bld="series"/>
        </p:bldSub>
      </p:bldGraphic>
      <p:bldGraphic spid="4" grpId="4">
        <p:bldSub>
          <a:bldChart bld="series"/>
        </p:bldSub>
      </p:bldGraphic>
      <p:bldP spid="5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" y="2713039"/>
            <a:ext cx="8547962" cy="7900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friends and relatives notice cognitive problems?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5E7D-52BD-2943-B133-94FB0B0276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7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301269"/>
              </p:ext>
            </p:extLst>
          </p:nvPr>
        </p:nvGraphicFramePr>
        <p:xfrm>
          <a:off x="160421" y="1637631"/>
          <a:ext cx="8630653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238"/>
                <a:gridCol w="1162158"/>
                <a:gridCol w="1210425"/>
                <a:gridCol w="1138990"/>
                <a:gridCol w="1171073"/>
                <a:gridCol w="1171074"/>
                <a:gridCol w="1026695"/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n-US" dirty="0" smtClean="0"/>
                        <a:t>Informant-Reported Cognitive</a:t>
                      </a:r>
                      <a:r>
                        <a:rPr lang="en-US" baseline="0" dirty="0" smtClean="0"/>
                        <a:t> Problems In Everyday Life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Informant Reports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Never Used, Never Diagnosed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Used, Never Diagnosed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Diagnosis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 </a:t>
                      </a:r>
                    </a:p>
                    <a:p>
                      <a:pPr algn="ctr"/>
                      <a:r>
                        <a:rPr lang="en-US" dirty="0" smtClean="0"/>
                        <a:t>Diagnoses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3+ </a:t>
                      </a:r>
                    </a:p>
                    <a:p>
                      <a:pPr algn="ctr"/>
                      <a:r>
                        <a:rPr lang="en-US" dirty="0" smtClean="0"/>
                        <a:t>Diagnoses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Linear</a:t>
                      </a:r>
                    </a:p>
                    <a:p>
                      <a:pPr algn="ctr"/>
                      <a:r>
                        <a:rPr lang="en-US" dirty="0" smtClean="0"/>
                        <a:t>Trend</a:t>
                      </a:r>
                    </a:p>
                    <a:p>
                      <a:pPr algn="ctr"/>
                      <a:r>
                        <a:rPr lang="en-US" dirty="0" smtClean="0"/>
                        <a:t>T-test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Attention Problems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-0.21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-0.07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0.31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0.64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0.96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7.74*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Memory Problems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-0.27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-0.03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0.38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0.78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0.75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7.65*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5E7D-52BD-2943-B133-94FB0B027649}" type="slidenum">
              <a:rPr lang="en-US" smtClean="0"/>
              <a:t>23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12497" y="2827690"/>
            <a:ext cx="530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“Is easily distracted, gets sidetracked easily”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96647" y="3870122"/>
            <a:ext cx="4940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“Forgets to do errands, return calls, pay bills”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85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98" y="3094043"/>
            <a:ext cx="8547962" cy="7900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Are adolescents </a:t>
            </a:r>
            <a:r>
              <a:rPr lang="en-US" dirty="0"/>
              <a:t>p</a:t>
            </a:r>
            <a:r>
              <a:rPr lang="en-US" dirty="0" smtClean="0"/>
              <a:t>articularly </a:t>
            </a:r>
            <a:r>
              <a:rPr lang="en-US" dirty="0"/>
              <a:t>v</a:t>
            </a:r>
            <a:r>
              <a:rPr lang="en-US" dirty="0" smtClean="0"/>
              <a:t>ulnerable?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5E7D-52BD-2943-B133-94FB0B02764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0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genengnews.com/media/images/GENHighlight/UGENWebsitepicturesTopStoriesDec2010Dec13_2010_11259247_Mouse_SigmaZFNknockinRats92168229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5"/>
          <a:stretch/>
        </p:blipFill>
        <p:spPr bwMode="auto">
          <a:xfrm>
            <a:off x="0" y="26079"/>
            <a:ext cx="2888663" cy="2229852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reflection stA="0" endPos="65000" dist="508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203200" y="6223000"/>
            <a:ext cx="683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Adapted from Schneider, M. (2008). </a:t>
            </a:r>
            <a:r>
              <a:rPr lang="en-US" i="1" dirty="0" smtClean="0"/>
              <a:t>Addiction Biology, </a:t>
            </a:r>
            <a:r>
              <a:rPr lang="en-US" dirty="0" smtClean="0"/>
              <a:t>13, 253-263</a:t>
            </a:r>
            <a:r>
              <a:rPr lang="en-US" i="1" dirty="0" smtClean="0"/>
              <a:t> 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5E7D-52BD-2943-B133-94FB0B027649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606305"/>
              </p:ext>
            </p:extLst>
          </p:nvPr>
        </p:nvGraphicFramePr>
        <p:xfrm>
          <a:off x="4664074" y="2098342"/>
          <a:ext cx="4257674" cy="3674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383114"/>
              </p:ext>
            </p:extLst>
          </p:nvPr>
        </p:nvGraphicFramePr>
        <p:xfrm>
          <a:off x="406400" y="2098342"/>
          <a:ext cx="4257674" cy="3674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19842" y="2014431"/>
            <a:ext cx="4413248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7655" y="2252682"/>
            <a:ext cx="4413248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41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60748" y="513346"/>
            <a:ext cx="6914046" cy="5275508"/>
            <a:chOff x="0" y="-18917"/>
            <a:chExt cx="6236554" cy="4865237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-18917"/>
              <a:ext cx="6236554" cy="4865237"/>
              <a:chOff x="0" y="-18917"/>
              <a:chExt cx="6236554" cy="4865237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-18917"/>
                <a:ext cx="6236554" cy="4865237"/>
                <a:chOff x="0" y="-18917"/>
                <a:chExt cx="6236554" cy="4865237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0" y="0"/>
                  <a:ext cx="6236554" cy="4846320"/>
                  <a:chOff x="0" y="0"/>
                  <a:chExt cx="6236554" cy="4846320"/>
                </a:xfrm>
              </p:grpSpPr>
              <p:graphicFrame>
                <p:nvGraphicFramePr>
                  <p:cNvPr id="19" name="Chart 18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681735793"/>
                      </p:ext>
                    </p:extLst>
                  </p:nvPr>
                </p:nvGraphicFramePr>
                <p:xfrm>
                  <a:off x="0" y="0"/>
                  <a:ext cx="6236554" cy="4846320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"/>
                  </a:graphicData>
                </a:graphic>
              </p:graphicFrame>
              <p:cxnSp>
                <p:nvCxnSpPr>
                  <p:cNvPr id="18" name="Straight Connector 17"/>
                  <p:cNvCxnSpPr/>
                  <p:nvPr/>
                </p:nvCxnSpPr>
                <p:spPr>
                  <a:xfrm flipV="1">
                    <a:off x="4333889" y="104777"/>
                    <a:ext cx="0" cy="46101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" name="TextBox 57"/>
                <p:cNvSpPr txBox="1"/>
                <p:nvPr/>
              </p:nvSpPr>
              <p:spPr>
                <a:xfrm>
                  <a:off x="969882" y="-18917"/>
                  <a:ext cx="1724025" cy="53340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 dirty="0">
                      <a:latin typeface="Arial" pitchFamily="34" charset="0"/>
                      <a:cs typeface="Arial" pitchFamily="34" charset="0"/>
                    </a:rPr>
                    <a:t>1 Diagnosis</a:t>
                  </a:r>
                </a:p>
              </p:txBody>
            </p:sp>
          </p:grpSp>
          <p:sp>
            <p:nvSpPr>
              <p:cNvPr id="14" name="TextBox 55"/>
              <p:cNvSpPr txBox="1"/>
              <p:nvPr/>
            </p:nvSpPr>
            <p:spPr>
              <a:xfrm>
                <a:off x="2590800" y="-9392"/>
                <a:ext cx="1724025" cy="5334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2 Diagnoses</a:t>
                </a:r>
              </a:p>
            </p:txBody>
          </p:sp>
        </p:grpSp>
        <p:sp>
          <p:nvSpPr>
            <p:cNvPr id="12" name="TextBox 53"/>
            <p:cNvSpPr txBox="1"/>
            <p:nvPr/>
          </p:nvSpPr>
          <p:spPr>
            <a:xfrm>
              <a:off x="4352932" y="-9392"/>
              <a:ext cx="1724025" cy="5334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2000" baseline="30000">
                  <a:latin typeface="Arial" pitchFamily="34" charset="0"/>
                  <a:cs typeface="Arial" pitchFamily="34" charset="0"/>
                </a:rPr>
                <a:t>+</a:t>
              </a:r>
              <a:r>
                <a:rPr lang="en-US" sz="2000" baseline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>
                  <a:latin typeface="Arial" pitchFamily="34" charset="0"/>
                  <a:cs typeface="Arial" pitchFamily="34" charset="0"/>
                </a:rPr>
                <a:t>Diagnoses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5E7D-52BD-2943-B133-94FB0B02764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7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60748" y="513346"/>
            <a:ext cx="6914046" cy="5995511"/>
            <a:chOff x="0" y="-18917"/>
            <a:chExt cx="6236554" cy="5529246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-18917"/>
              <a:ext cx="6236554" cy="5529246"/>
              <a:chOff x="0" y="-18917"/>
              <a:chExt cx="6236554" cy="5529246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-18917"/>
                <a:ext cx="6236554" cy="5529246"/>
                <a:chOff x="0" y="-18917"/>
                <a:chExt cx="6236554" cy="5529246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0" y="0"/>
                  <a:ext cx="6236554" cy="5510329"/>
                  <a:chOff x="0" y="0"/>
                  <a:chExt cx="6236554" cy="5510329"/>
                </a:xfrm>
              </p:grpSpPr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0" y="0"/>
                    <a:ext cx="6236554" cy="5510329"/>
                    <a:chOff x="0" y="0"/>
                    <a:chExt cx="6236554" cy="5510329"/>
                  </a:xfrm>
                </p:grpSpPr>
                <p:graphicFrame>
                  <p:nvGraphicFramePr>
                    <p:cNvPr id="19" name="Chart 18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1305321949"/>
                        </p:ext>
                      </p:extLst>
                    </p:nvPr>
                  </p:nvGraphicFramePr>
                  <p:xfrm>
                    <a:off x="0" y="0"/>
                    <a:ext cx="6236554" cy="4846320"/>
                  </p:xfrm>
                  <a:graphic>
                    <a:graphicData uri="http://schemas.openxmlformats.org/drawingml/2006/chart">
                      <c:chart xmlns:c="http://schemas.openxmlformats.org/drawingml/2006/chart" xmlns:r="http://schemas.openxmlformats.org/officeDocument/2006/relationships" r:id="rId3"/>
                    </a:graphicData>
                  </a:graphic>
                </p:graphicFrame>
                <p:sp>
                  <p:nvSpPr>
                    <p:cNvPr id="20" name="TextBox 61"/>
                    <p:cNvSpPr txBox="1"/>
                    <p:nvPr/>
                  </p:nvSpPr>
                  <p:spPr>
                    <a:xfrm>
                      <a:off x="1034834" y="4714549"/>
                      <a:ext cx="857250" cy="781051"/>
                    </a:xfrm>
                    <a:prstGeom prst="rect">
                      <a:avLst/>
                    </a:prstGeom>
                    <a:noFill/>
                    <a:ln w="9525" cmpd="sng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wrap="square" rtlCol="0" anchor="ctr"/>
                    <a:lstStyle>
                      <a:lvl1pPr marL="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200" baseline="0" dirty="0">
                          <a:latin typeface="Arial" pitchFamily="34" charset="0"/>
                          <a:cs typeface="Arial" pitchFamily="34" charset="0"/>
                        </a:rPr>
                        <a:t>n=17)</a:t>
                      </a:r>
                    </a:p>
                    <a:p>
                      <a:endParaRPr lang="en-US" sz="1200" dirty="0"/>
                    </a:p>
                  </p:txBody>
                </p:sp>
                <p:sp>
                  <p:nvSpPr>
                    <p:cNvPr id="22" name="TextBox 63"/>
                    <p:cNvSpPr txBox="1"/>
                    <p:nvPr/>
                  </p:nvSpPr>
                  <p:spPr>
                    <a:xfrm>
                      <a:off x="2725149" y="4729277"/>
                      <a:ext cx="857250" cy="781051"/>
                    </a:xfrm>
                    <a:prstGeom prst="rect">
                      <a:avLst/>
                    </a:prstGeom>
                    <a:noFill/>
                    <a:ln w="9525" cmpd="sng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wrap="square" rtlCol="0" anchor="ctr"/>
                    <a:lstStyle>
                      <a:lvl1pPr marL="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(n=12</a:t>
                      </a:r>
                      <a:r>
                        <a:rPr lang="en-US" sz="1200" baseline="0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endParaRPr lang="en-US" sz="1200" dirty="0"/>
                    </a:p>
                  </p:txBody>
                </p:sp>
                <p:sp>
                  <p:nvSpPr>
                    <p:cNvPr id="24" name="TextBox 65"/>
                    <p:cNvSpPr txBox="1"/>
                    <p:nvPr/>
                  </p:nvSpPr>
                  <p:spPr>
                    <a:xfrm>
                      <a:off x="4434514" y="4729278"/>
                      <a:ext cx="857250" cy="781051"/>
                    </a:xfrm>
                    <a:prstGeom prst="rect">
                      <a:avLst/>
                    </a:prstGeom>
                    <a:noFill/>
                    <a:ln w="9525" cmpd="sng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wrap="square" rtlCol="0" anchor="ctr"/>
                    <a:lstStyle>
                      <a:lvl1pPr marL="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200" baseline="0" dirty="0">
                          <a:latin typeface="Arial" pitchFamily="34" charset="0"/>
                          <a:cs typeface="Arial" pitchFamily="34" charset="0"/>
                        </a:rPr>
                        <a:t>n=23)</a:t>
                      </a:r>
                    </a:p>
                    <a:p>
                      <a:endParaRPr lang="en-US" sz="1200" dirty="0"/>
                    </a:p>
                  </p:txBody>
                </p:sp>
              </p:grpSp>
              <p:cxnSp>
                <p:nvCxnSpPr>
                  <p:cNvPr id="18" name="Straight Connector 17"/>
                  <p:cNvCxnSpPr/>
                  <p:nvPr/>
                </p:nvCxnSpPr>
                <p:spPr>
                  <a:xfrm flipV="1">
                    <a:off x="4333889" y="104777"/>
                    <a:ext cx="0" cy="46101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" name="TextBox 57"/>
                <p:cNvSpPr txBox="1"/>
                <p:nvPr/>
              </p:nvSpPr>
              <p:spPr>
                <a:xfrm>
                  <a:off x="969882" y="-18917"/>
                  <a:ext cx="1724025" cy="53340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 dirty="0">
                      <a:latin typeface="Arial" pitchFamily="34" charset="0"/>
                      <a:cs typeface="Arial" pitchFamily="34" charset="0"/>
                    </a:rPr>
                    <a:t>1 Diagnosis</a:t>
                  </a:r>
                </a:p>
              </p:txBody>
            </p:sp>
          </p:grpSp>
          <p:sp>
            <p:nvSpPr>
              <p:cNvPr id="14" name="TextBox 55"/>
              <p:cNvSpPr txBox="1"/>
              <p:nvPr/>
            </p:nvSpPr>
            <p:spPr>
              <a:xfrm>
                <a:off x="2590800" y="-9392"/>
                <a:ext cx="1724025" cy="5334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2 Diagnoses</a:t>
                </a:r>
              </a:p>
            </p:txBody>
          </p:sp>
        </p:grpSp>
        <p:sp>
          <p:nvSpPr>
            <p:cNvPr id="12" name="TextBox 53"/>
            <p:cNvSpPr txBox="1"/>
            <p:nvPr/>
          </p:nvSpPr>
          <p:spPr>
            <a:xfrm>
              <a:off x="4352932" y="-9392"/>
              <a:ext cx="1724025" cy="5334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2000" baseline="30000">
                  <a:latin typeface="Arial" pitchFamily="34" charset="0"/>
                  <a:cs typeface="Arial" pitchFamily="34" charset="0"/>
                </a:rPr>
                <a:t>+</a:t>
              </a:r>
              <a:r>
                <a:rPr lang="en-US" sz="2000" baseline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>
                  <a:latin typeface="Arial" pitchFamily="34" charset="0"/>
                  <a:cs typeface="Arial" pitchFamily="34" charset="0"/>
                </a:rPr>
                <a:t>Diagnoses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989300" y="4314597"/>
            <a:ext cx="1912816" cy="369332"/>
            <a:chOff x="6849979" y="4395537"/>
            <a:chExt cx="1912816" cy="369332"/>
          </a:xfrm>
        </p:grpSpPr>
        <p:cxnSp>
          <p:nvCxnSpPr>
            <p:cNvPr id="32" name="Straight Arrow Connector 31"/>
            <p:cNvCxnSpPr/>
            <p:nvPr/>
          </p:nvCxnSpPr>
          <p:spPr>
            <a:xfrm flipH="1">
              <a:off x="6849979" y="4572000"/>
              <a:ext cx="60960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459579" y="4395537"/>
              <a:ext cx="13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8-pt IQ loss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997860" y="2999798"/>
            <a:ext cx="2695797" cy="370638"/>
            <a:chOff x="881594" y="6240793"/>
            <a:chExt cx="2695797" cy="370638"/>
          </a:xfrm>
        </p:grpSpPr>
        <p:sp>
          <p:nvSpPr>
            <p:cNvPr id="26" name="TextBox 25"/>
            <p:cNvSpPr txBox="1"/>
            <p:nvPr/>
          </p:nvSpPr>
          <p:spPr>
            <a:xfrm>
              <a:off x="881594" y="6240793"/>
              <a:ext cx="297139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40994" y="6272877"/>
              <a:ext cx="23363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Adolescent-Onset</a:t>
              </a:r>
              <a:endParaRPr lang="en-US" sz="160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5E7D-52BD-2943-B133-94FB0B027649}" type="slidenum">
              <a:rPr lang="en-US" smtClean="0"/>
              <a:t>27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08500" y="1968500"/>
            <a:ext cx="355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294100" y="2371080"/>
            <a:ext cx="5258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61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60748" y="513346"/>
            <a:ext cx="6914046" cy="6005834"/>
            <a:chOff x="0" y="-18917"/>
            <a:chExt cx="6236554" cy="5538766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-18917"/>
              <a:ext cx="6236554" cy="5538766"/>
              <a:chOff x="0" y="-18917"/>
              <a:chExt cx="6236554" cy="5538766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-18917"/>
                <a:ext cx="6236554" cy="5538766"/>
                <a:chOff x="0" y="-18917"/>
                <a:chExt cx="6236554" cy="5538766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0" y="0"/>
                  <a:ext cx="6236554" cy="5519849"/>
                  <a:chOff x="0" y="0"/>
                  <a:chExt cx="6236554" cy="5519849"/>
                </a:xfrm>
              </p:grpSpPr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0" y="0"/>
                    <a:ext cx="6236554" cy="5519849"/>
                    <a:chOff x="0" y="0"/>
                    <a:chExt cx="6236554" cy="5519849"/>
                  </a:xfrm>
                </p:grpSpPr>
                <p:graphicFrame>
                  <p:nvGraphicFramePr>
                    <p:cNvPr id="19" name="Chart 18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2301509511"/>
                        </p:ext>
                      </p:extLst>
                    </p:nvPr>
                  </p:nvGraphicFramePr>
                  <p:xfrm>
                    <a:off x="0" y="0"/>
                    <a:ext cx="6236554" cy="4846320"/>
                  </p:xfrm>
                  <a:graphic>
                    <a:graphicData uri="http://schemas.openxmlformats.org/drawingml/2006/chart">
                      <c:chart xmlns:c="http://schemas.openxmlformats.org/drawingml/2006/chart" xmlns:r="http://schemas.openxmlformats.org/officeDocument/2006/relationships" r:id="rId3"/>
                    </a:graphicData>
                  </a:graphic>
                </p:graphicFrame>
                <p:sp>
                  <p:nvSpPr>
                    <p:cNvPr id="20" name="TextBox 61"/>
                    <p:cNvSpPr txBox="1"/>
                    <p:nvPr/>
                  </p:nvSpPr>
                  <p:spPr>
                    <a:xfrm>
                      <a:off x="1034834" y="4714549"/>
                      <a:ext cx="857250" cy="781051"/>
                    </a:xfrm>
                    <a:prstGeom prst="rect">
                      <a:avLst/>
                    </a:prstGeom>
                    <a:noFill/>
                    <a:ln w="9525" cmpd="sng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wrap="square" rtlCol="0" anchor="ctr"/>
                    <a:lstStyle>
                      <a:lvl1pPr marL="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200" baseline="0" dirty="0">
                          <a:latin typeface="Arial" pitchFamily="34" charset="0"/>
                          <a:cs typeface="Arial" pitchFamily="34" charset="0"/>
                        </a:rPr>
                        <a:t>n=17)</a:t>
                      </a:r>
                    </a:p>
                    <a:p>
                      <a:endParaRPr lang="en-US" sz="1200" dirty="0"/>
                    </a:p>
                  </p:txBody>
                </p:sp>
                <p:sp>
                  <p:nvSpPr>
                    <p:cNvPr id="21" name="TextBox 62"/>
                    <p:cNvSpPr txBox="1"/>
                    <p:nvPr/>
                  </p:nvSpPr>
                  <p:spPr>
                    <a:xfrm>
                      <a:off x="1858374" y="4729279"/>
                      <a:ext cx="857250" cy="781051"/>
                    </a:xfrm>
                    <a:prstGeom prst="rect">
                      <a:avLst/>
                    </a:prstGeom>
                    <a:noFill/>
                    <a:ln w="9525" cmpd="sng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wrap="square" rtlCol="0" anchor="ctr"/>
                    <a:lstStyle>
                      <a:lvl1pPr marL="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200" baseline="0" dirty="0">
                          <a:latin typeface="Arial" pitchFamily="34" charset="0"/>
                          <a:cs typeface="Arial" pitchFamily="34" charset="0"/>
                        </a:rPr>
                        <a:t>n=57)</a:t>
                      </a:r>
                    </a:p>
                    <a:p>
                      <a:endParaRPr lang="en-US" sz="1200" dirty="0"/>
                    </a:p>
                  </p:txBody>
                </p:sp>
                <p:sp>
                  <p:nvSpPr>
                    <p:cNvPr id="22" name="TextBox 63"/>
                    <p:cNvSpPr txBox="1"/>
                    <p:nvPr/>
                  </p:nvSpPr>
                  <p:spPr>
                    <a:xfrm>
                      <a:off x="2725149" y="4729277"/>
                      <a:ext cx="857250" cy="781051"/>
                    </a:xfrm>
                    <a:prstGeom prst="rect">
                      <a:avLst/>
                    </a:prstGeom>
                    <a:noFill/>
                    <a:ln w="9525" cmpd="sng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wrap="square" rtlCol="0" anchor="ctr"/>
                    <a:lstStyle>
                      <a:lvl1pPr marL="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(n=12</a:t>
                      </a:r>
                      <a:r>
                        <a:rPr lang="en-US" sz="1200" baseline="0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endParaRPr lang="en-US" sz="1200" dirty="0"/>
                    </a:p>
                  </p:txBody>
                </p:sp>
                <p:sp>
                  <p:nvSpPr>
                    <p:cNvPr id="23" name="TextBox 64"/>
                    <p:cNvSpPr txBox="1"/>
                    <p:nvPr/>
                  </p:nvSpPr>
                  <p:spPr>
                    <a:xfrm>
                      <a:off x="3601449" y="4738798"/>
                      <a:ext cx="857250" cy="781051"/>
                    </a:xfrm>
                    <a:prstGeom prst="rect">
                      <a:avLst/>
                    </a:prstGeom>
                    <a:noFill/>
                    <a:ln w="9525" cmpd="sng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wrap="square" rtlCol="0" anchor="ctr"/>
                    <a:lstStyle>
                      <a:lvl1pPr marL="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(n=21</a:t>
                      </a:r>
                      <a:r>
                        <a:rPr lang="en-US" sz="1200" baseline="0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endParaRPr lang="en-US" sz="1200" dirty="0"/>
                    </a:p>
                  </p:txBody>
                </p:sp>
                <p:sp>
                  <p:nvSpPr>
                    <p:cNvPr id="24" name="TextBox 65"/>
                    <p:cNvSpPr txBox="1"/>
                    <p:nvPr/>
                  </p:nvSpPr>
                  <p:spPr>
                    <a:xfrm>
                      <a:off x="4434514" y="4729278"/>
                      <a:ext cx="857250" cy="781051"/>
                    </a:xfrm>
                    <a:prstGeom prst="rect">
                      <a:avLst/>
                    </a:prstGeom>
                    <a:noFill/>
                    <a:ln w="9525" cmpd="sng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wrap="square" rtlCol="0" anchor="ctr"/>
                    <a:lstStyle>
                      <a:lvl1pPr marL="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200" baseline="0" dirty="0">
                          <a:latin typeface="Arial" pitchFamily="34" charset="0"/>
                          <a:cs typeface="Arial" pitchFamily="34" charset="0"/>
                        </a:rPr>
                        <a:t>n=23)</a:t>
                      </a:r>
                    </a:p>
                    <a:p>
                      <a:endParaRPr lang="en-US" sz="1200" dirty="0"/>
                    </a:p>
                  </p:txBody>
                </p:sp>
                <p:sp>
                  <p:nvSpPr>
                    <p:cNvPr id="25" name="TextBox 66"/>
                    <p:cNvSpPr txBox="1"/>
                    <p:nvPr/>
                  </p:nvSpPr>
                  <p:spPr>
                    <a:xfrm>
                      <a:off x="5354049" y="4724067"/>
                      <a:ext cx="857250" cy="781051"/>
                    </a:xfrm>
                    <a:prstGeom prst="rect">
                      <a:avLst/>
                    </a:prstGeom>
                    <a:noFill/>
                    <a:ln w="9525" cmpd="sng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wrap="square" rtlCol="0" anchor="ctr"/>
                    <a:lstStyle>
                      <a:lvl1pPr marL="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200" baseline="0" dirty="0">
                          <a:latin typeface="Arial" pitchFamily="34" charset="0"/>
                          <a:cs typeface="Arial" pitchFamily="34" charset="0"/>
                        </a:rPr>
                        <a:t>n=14)</a:t>
                      </a:r>
                    </a:p>
                    <a:p>
                      <a:endParaRPr lang="en-US" sz="1200" dirty="0"/>
                    </a:p>
                  </p:txBody>
                </p:sp>
              </p:grpSp>
              <p:cxnSp>
                <p:nvCxnSpPr>
                  <p:cNvPr id="18" name="Straight Connector 17"/>
                  <p:cNvCxnSpPr/>
                  <p:nvPr/>
                </p:nvCxnSpPr>
                <p:spPr>
                  <a:xfrm flipV="1">
                    <a:off x="4333889" y="104777"/>
                    <a:ext cx="0" cy="46101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" name="TextBox 57"/>
                <p:cNvSpPr txBox="1"/>
                <p:nvPr/>
              </p:nvSpPr>
              <p:spPr>
                <a:xfrm>
                  <a:off x="969882" y="-18917"/>
                  <a:ext cx="1724025" cy="53340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 dirty="0">
                      <a:latin typeface="Arial" pitchFamily="34" charset="0"/>
                      <a:cs typeface="Arial" pitchFamily="34" charset="0"/>
                    </a:rPr>
                    <a:t>1 Diagnosis</a:t>
                  </a:r>
                </a:p>
              </p:txBody>
            </p:sp>
          </p:grpSp>
          <p:sp>
            <p:nvSpPr>
              <p:cNvPr id="14" name="TextBox 55"/>
              <p:cNvSpPr txBox="1"/>
              <p:nvPr/>
            </p:nvSpPr>
            <p:spPr>
              <a:xfrm>
                <a:off x="2590800" y="-9392"/>
                <a:ext cx="1724025" cy="53340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2 Diagnoses</a:t>
                </a:r>
              </a:p>
            </p:txBody>
          </p:sp>
        </p:grpSp>
        <p:sp>
          <p:nvSpPr>
            <p:cNvPr id="12" name="TextBox 53"/>
            <p:cNvSpPr txBox="1"/>
            <p:nvPr/>
          </p:nvSpPr>
          <p:spPr>
            <a:xfrm>
              <a:off x="4352932" y="-9392"/>
              <a:ext cx="1724025" cy="5334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sz="2000" baseline="30000">
                  <a:latin typeface="Arial" pitchFamily="34" charset="0"/>
                  <a:cs typeface="Arial" pitchFamily="34" charset="0"/>
                </a:rPr>
                <a:t>+</a:t>
              </a:r>
              <a:r>
                <a:rPr lang="en-US" sz="2000" baseline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>
                  <a:latin typeface="Arial" pitchFamily="34" charset="0"/>
                  <a:cs typeface="Arial" pitchFamily="34" charset="0"/>
                </a:rPr>
                <a:t>Diagnoses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989300" y="4314597"/>
            <a:ext cx="1912816" cy="369332"/>
            <a:chOff x="6849979" y="4395537"/>
            <a:chExt cx="1912816" cy="369332"/>
          </a:xfrm>
        </p:grpSpPr>
        <p:cxnSp>
          <p:nvCxnSpPr>
            <p:cNvPr id="32" name="Straight Arrow Connector 31"/>
            <p:cNvCxnSpPr/>
            <p:nvPr/>
          </p:nvCxnSpPr>
          <p:spPr>
            <a:xfrm flipH="1">
              <a:off x="6849979" y="4572000"/>
              <a:ext cx="60960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459579" y="4395537"/>
              <a:ext cx="13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8-pt IQ loss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041296" y="2999798"/>
            <a:ext cx="2697798" cy="803781"/>
            <a:chOff x="7105464" y="1363514"/>
            <a:chExt cx="2697798" cy="803781"/>
          </a:xfrm>
        </p:grpSpPr>
        <p:grpSp>
          <p:nvGrpSpPr>
            <p:cNvPr id="30" name="Group 29"/>
            <p:cNvGrpSpPr/>
            <p:nvPr/>
          </p:nvGrpSpPr>
          <p:grpSpPr>
            <a:xfrm>
              <a:off x="7105464" y="1363514"/>
              <a:ext cx="2695797" cy="370638"/>
              <a:chOff x="881594" y="6240793"/>
              <a:chExt cx="2695797" cy="370638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881594" y="6240793"/>
                <a:ext cx="297139" cy="369332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240994" y="6272877"/>
                <a:ext cx="23363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Adolescent-Onset</a:t>
                </a:r>
                <a:endParaRPr lang="en-US" sz="1600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7105464" y="1804082"/>
              <a:ext cx="2697798" cy="363213"/>
              <a:chOff x="3577391" y="6248816"/>
              <a:chExt cx="2697798" cy="363213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3577391" y="6248816"/>
                <a:ext cx="297139" cy="338554"/>
              </a:xfrm>
              <a:prstGeom prst="rect">
                <a:avLst/>
              </a:prstGeom>
              <a:solidFill>
                <a:schemeClr val="accent6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16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938792" y="6273475"/>
                <a:ext cx="23363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Adult-Onset</a:t>
                </a:r>
                <a:endParaRPr lang="en-US" sz="1600" dirty="0"/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5E7D-52BD-2943-B133-94FB0B02764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98" y="3094043"/>
            <a:ext cx="8547962" cy="790092"/>
          </a:xfrm>
        </p:spPr>
        <p:txBody>
          <a:bodyPr>
            <a:normAutofit/>
          </a:bodyPr>
          <a:lstStyle/>
          <a:p>
            <a:r>
              <a:rPr lang="en-US" dirty="0" smtClean="0"/>
              <a:t>Does quitting </a:t>
            </a:r>
            <a:r>
              <a:rPr lang="en-US" dirty="0"/>
              <a:t>r</a:t>
            </a:r>
            <a:r>
              <a:rPr lang="en-US" dirty="0" smtClean="0"/>
              <a:t>estore </a:t>
            </a:r>
            <a:r>
              <a:rPr lang="en-US" dirty="0"/>
              <a:t>f</a:t>
            </a:r>
            <a:r>
              <a:rPr lang="en-US" dirty="0" smtClean="0"/>
              <a:t>unctioning?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5E7D-52BD-2943-B133-94FB0B02764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5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Cannabis?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85800" y="2484438"/>
            <a:ext cx="7848600" cy="3002864"/>
            <a:chOff x="685800" y="2484438"/>
            <a:chExt cx="7848600" cy="3002864"/>
          </a:xfrm>
        </p:grpSpPr>
        <p:pic>
          <p:nvPicPr>
            <p:cNvPr id="2050" name="Picture 2" descr="http://cdn3.collective-evolution.com/assets/uploads/2014/01/cann.jpe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200400"/>
              <a:ext cx="34290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www.cannabissativa.com/wp-content/uploads/2012/12/marijuana_handcuff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200400"/>
              <a:ext cx="3421455" cy="2286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85800" y="2484438"/>
              <a:ext cx="34290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Therapeutic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105400" y="2484438"/>
              <a:ext cx="3429000" cy="5334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Harmful</a:t>
              </a:r>
              <a:endParaRPr lang="en-US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685800" y="1676400"/>
            <a:ext cx="784105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Mixed Messages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144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62911" y="1188754"/>
            <a:ext cx="9094091" cy="5096787"/>
            <a:chOff x="0" y="257081"/>
            <a:chExt cx="9662775" cy="4288845"/>
          </a:xfrm>
        </p:grpSpPr>
        <p:grpSp>
          <p:nvGrpSpPr>
            <p:cNvPr id="37" name="Group 36"/>
            <p:cNvGrpSpPr/>
            <p:nvPr/>
          </p:nvGrpSpPr>
          <p:grpSpPr>
            <a:xfrm>
              <a:off x="0" y="257081"/>
              <a:ext cx="4586180" cy="4288845"/>
              <a:chOff x="0" y="257081"/>
              <a:chExt cx="4572000" cy="4397971"/>
            </a:xfrm>
          </p:grpSpPr>
          <p:graphicFrame>
            <p:nvGraphicFramePr>
              <p:cNvPr id="42" name="Chart 41"/>
              <p:cNvGraphicFramePr/>
              <p:nvPr>
                <p:extLst>
                  <p:ext uri="{D42A27DB-BD31-4B8C-83A1-F6EECF244321}">
                    <p14:modId xmlns:p14="http://schemas.microsoft.com/office/powerpoint/2010/main" val="3978976310"/>
                  </p:ext>
                </p:extLst>
              </p:nvPr>
            </p:nvGraphicFramePr>
            <p:xfrm>
              <a:off x="0" y="257081"/>
              <a:ext cx="4572000" cy="277549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43" name="TextBox 68"/>
              <p:cNvSpPr txBox="1"/>
              <p:nvPr/>
            </p:nvSpPr>
            <p:spPr>
              <a:xfrm>
                <a:off x="923924" y="3076534"/>
                <a:ext cx="971551" cy="947058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t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Quit by 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Age 38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(n=17)</a:t>
                </a:r>
              </a:p>
            </p:txBody>
          </p:sp>
          <p:sp>
            <p:nvSpPr>
              <p:cNvPr id="44" name="TextBox 69"/>
              <p:cNvSpPr txBox="1"/>
              <p:nvPr/>
            </p:nvSpPr>
            <p:spPr>
              <a:xfrm>
                <a:off x="2371725" y="3074148"/>
                <a:ext cx="971551" cy="997089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t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Still Using at Age 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38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(n=19)</a:t>
                </a:r>
              </a:p>
            </p:txBody>
          </p:sp>
          <p:sp>
            <p:nvSpPr>
              <p:cNvPr id="45" name="TextBox 70"/>
              <p:cNvSpPr txBox="1"/>
              <p:nvPr/>
            </p:nvSpPr>
            <p:spPr>
              <a:xfrm>
                <a:off x="539245" y="3978778"/>
                <a:ext cx="3213476" cy="676274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t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base" latinLnBrk="0" hangingPunct="1"/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000" kern="0" dirty="0" smtClean="0">
                    <a:solidFill>
                      <a:sysClr val="windowText" lastClr="000000"/>
                    </a:solidFill>
                    <a:latin typeface="Arial" pitchFamily="34" charset="0"/>
                    <a:cs typeface="Arial" pitchFamily="34" charset="0"/>
                  </a:rPr>
                  <a:t>Adolescent</a:t>
                </a: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-Onset  </a:t>
                </a:r>
              </a:p>
              <a:p>
                <a:pPr algn="ctr" eaLnBrk="1" fontAlgn="base" latinLnBrk="0" hangingPunct="1"/>
                <a:endParaRPr lang="en-US" sz="2000" dirty="0"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503702" y="354942"/>
              <a:ext cx="5159073" cy="3522073"/>
              <a:chOff x="4503702" y="350295"/>
              <a:chExt cx="5159073" cy="3475914"/>
            </a:xfrm>
          </p:grpSpPr>
          <p:graphicFrame>
            <p:nvGraphicFramePr>
              <p:cNvPr id="33" name="Chart 32"/>
              <p:cNvGraphicFramePr/>
              <p:nvPr>
                <p:extLst>
                  <p:ext uri="{D42A27DB-BD31-4B8C-83A1-F6EECF244321}">
                    <p14:modId xmlns:p14="http://schemas.microsoft.com/office/powerpoint/2010/main" val="677488440"/>
                  </p:ext>
                </p:extLst>
              </p:nvPr>
            </p:nvGraphicFramePr>
            <p:xfrm>
              <a:off x="4503702" y="350295"/>
              <a:ext cx="5159073" cy="264262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34" name="TextBox 59"/>
              <p:cNvSpPr txBox="1"/>
              <p:nvPr/>
            </p:nvSpPr>
            <p:spPr>
              <a:xfrm>
                <a:off x="5559466" y="2959280"/>
                <a:ext cx="974562" cy="843699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t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Quit</a:t>
                </a:r>
                <a:r>
                  <a:rPr kumimoji="0" lang="en-US" sz="1200" b="0" i="0" u="none" strike="noStrike" kern="0" cap="none" spc="0" normalizeH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by </a:t>
                </a: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Age 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38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(n=13)</a:t>
                </a:r>
              </a:p>
            </p:txBody>
          </p:sp>
          <p:sp>
            <p:nvSpPr>
              <p:cNvPr id="35" name="TextBox 60"/>
              <p:cNvSpPr txBox="1"/>
              <p:nvPr/>
            </p:nvSpPr>
            <p:spPr>
              <a:xfrm>
                <a:off x="7096980" y="2968568"/>
                <a:ext cx="974562" cy="857641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t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Still</a:t>
                </a:r>
                <a:r>
                  <a:rPr kumimoji="0" lang="en-US" sz="1200" b="0" i="0" u="none" strike="noStrike" kern="0" cap="none" spc="0" normalizeH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Using </a:t>
                </a: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at 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Age 38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(n=20)</a:t>
                </a:r>
              </a:p>
            </p:txBody>
          </p:sp>
        </p:grpSp>
      </p:grpSp>
      <p:sp>
        <p:nvSpPr>
          <p:cNvPr id="46" name="TextBox 70"/>
          <p:cNvSpPr txBox="1"/>
          <p:nvPr/>
        </p:nvSpPr>
        <p:spPr>
          <a:xfrm>
            <a:off x="5079054" y="5490619"/>
            <a:ext cx="3033733" cy="783731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fontAlgn="base" latinLnBrk="0" hangingPunct="1"/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Adult-Onset  </a:t>
            </a:r>
          </a:p>
          <a:p>
            <a:pPr algn="ctr" eaLnBrk="1" fontAlgn="base" latinLnBrk="0" hangingPunct="1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0" y="762000"/>
            <a:ext cx="4343400" cy="5359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2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 persistent cannabis users show IQ decline?</a:t>
            </a:r>
          </a:p>
          <a:p>
            <a:pPr lvl="1"/>
            <a:r>
              <a:rPr lang="en-US" dirty="0" smtClean="0"/>
              <a:t>Yes, but this effect is limited to adolescent-onset cannabis users</a:t>
            </a:r>
          </a:p>
          <a:p>
            <a:r>
              <a:rPr lang="en-US" dirty="0" smtClean="0"/>
              <a:t>Can this effect be explained by alcohol and other drug use, reduced years of education, or low SES among persistent cannabis users?</a:t>
            </a:r>
          </a:p>
          <a:p>
            <a:pPr lvl="1"/>
            <a:r>
              <a:rPr lang="en-US" dirty="0" smtClean="0"/>
              <a:t>No</a:t>
            </a:r>
          </a:p>
          <a:p>
            <a:r>
              <a:rPr lang="en-US" dirty="0" smtClean="0"/>
              <a:t>Does IQ decline translate to cognitive problems in everyday life?</a:t>
            </a:r>
          </a:p>
          <a:p>
            <a:pPr lvl="1"/>
            <a:r>
              <a:rPr lang="en-US" dirty="0" smtClean="0"/>
              <a:t>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5E7D-52BD-2943-B133-94FB0B02764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9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Brain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Adolescent brains may be especially vulnerable to cannabis</a:t>
            </a:r>
          </a:p>
          <a:p>
            <a:pPr lvl="1"/>
            <a:r>
              <a:rPr lang="en-US" dirty="0" smtClean="0"/>
              <a:t>Cannabis use disrupts critical brain development that occurs during adolescence (e.g., synaptic pruning, myelination)</a:t>
            </a:r>
          </a:p>
        </p:txBody>
      </p:sp>
      <p:pic>
        <p:nvPicPr>
          <p:cNvPr id="3074" name="Picture 2" descr="http://t3.gstatic.com/images?q=tbn:ANd9GcRrS0jhnmfTt8YDaeRIr5lHROyH0oDcBNOc4Hlrhh4DyA4548Pbl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822" y="4191000"/>
            <a:ext cx="3898355" cy="233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5E7D-52BD-2943-B133-94FB0B02764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98" y="3094043"/>
            <a:ext cx="8547962" cy="7900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Should we be concerned about an 8-pt IQ loss among teens?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5E7D-52BD-2943-B133-94FB0B02764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2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535" y="4953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 8-pt IQ Loss Drops A Person with Average IQ from the 50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to the 29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percentile</a:t>
            </a:r>
            <a:endParaRPr lang="en-US" sz="3200" dirty="0"/>
          </a:p>
        </p:txBody>
      </p:sp>
      <p:pic>
        <p:nvPicPr>
          <p:cNvPr id="5" name="Picture 4" descr="http://www.acceleratingfuture.com/michael/blog/images/xgottfredson_table.gif.pagespeed.ic.AZruKzwV0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56"/>
          <a:stretch/>
        </p:blipFill>
        <p:spPr bwMode="auto">
          <a:xfrm>
            <a:off x="1623848" y="1752600"/>
            <a:ext cx="589630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5029200" y="1752600"/>
            <a:ext cx="0" cy="38862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eft Arrow 8"/>
          <p:cNvSpPr/>
          <p:nvPr/>
        </p:nvSpPr>
        <p:spPr>
          <a:xfrm>
            <a:off x="4425635" y="3124200"/>
            <a:ext cx="5334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4343400" y="1752600"/>
            <a:ext cx="4527" cy="388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63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Delay </a:t>
            </a:r>
            <a:r>
              <a:rPr lang="en-US" dirty="0"/>
              <a:t>the onset of cannabis </a:t>
            </a:r>
            <a:r>
              <a:rPr lang="en-US" dirty="0" smtClean="0"/>
              <a:t>use</a:t>
            </a:r>
          </a:p>
          <a:p>
            <a:r>
              <a:rPr lang="en-US" dirty="0" smtClean="0"/>
              <a:t>Encourage cessation of cannabis use particularly for those who began using cannabis in adolescence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17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98" y="3094043"/>
            <a:ext cx="8547962" cy="790092"/>
          </a:xfrm>
        </p:spPr>
        <p:txBody>
          <a:bodyPr>
            <a:normAutofit/>
          </a:bodyPr>
          <a:lstStyle/>
          <a:p>
            <a:r>
              <a:rPr lang="en-US" dirty="0" smtClean="0"/>
              <a:t>Putting Findings in Context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5E7D-52BD-2943-B133-94FB0B02764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7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98" y="3094043"/>
            <a:ext cx="8547962" cy="7900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Persistent Cannabis Users Show Poorer Physical Health in Early Midlife?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5E7D-52BD-2943-B133-94FB0B027649}" type="slidenum">
              <a:rPr lang="en-US" smtClean="0"/>
              <a:t>37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52600" y="1066800"/>
            <a:ext cx="5486400" cy="1219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FF00"/>
                </a:solidFill>
              </a:rPr>
              <a:t>New Findings</a:t>
            </a:r>
            <a:endParaRPr lang="en-US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6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38 Health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Periodontal Health</a:t>
            </a:r>
          </a:p>
          <a:p>
            <a:r>
              <a:rPr lang="en-US" dirty="0" smtClean="0"/>
              <a:t>Lung Function</a:t>
            </a:r>
          </a:p>
          <a:p>
            <a:r>
              <a:rPr lang="en-US" dirty="0" smtClean="0"/>
              <a:t>Inflammation</a:t>
            </a:r>
          </a:p>
          <a:p>
            <a:r>
              <a:rPr lang="en-US" dirty="0" smtClean="0"/>
              <a:t>Metabolic Health</a:t>
            </a:r>
          </a:p>
          <a:p>
            <a:pPr lvl="1"/>
            <a:r>
              <a:rPr lang="en-US" dirty="0" smtClean="0"/>
              <a:t>Metabolic Syndrome</a:t>
            </a:r>
          </a:p>
          <a:p>
            <a:pPr lvl="2"/>
            <a:r>
              <a:rPr lang="en-US" dirty="0" smtClean="0"/>
              <a:t>Waist Circumference</a:t>
            </a:r>
          </a:p>
          <a:p>
            <a:pPr lvl="2"/>
            <a:r>
              <a:rPr lang="en-US" dirty="0" smtClean="0"/>
              <a:t>Triglycerides</a:t>
            </a:r>
          </a:p>
          <a:p>
            <a:pPr lvl="2"/>
            <a:r>
              <a:rPr lang="en-US" dirty="0" smtClean="0"/>
              <a:t>HDL Cholesterol</a:t>
            </a:r>
          </a:p>
          <a:p>
            <a:pPr lvl="2"/>
            <a:r>
              <a:rPr lang="en-US" dirty="0" smtClean="0"/>
              <a:t>Blood Pressure</a:t>
            </a:r>
          </a:p>
          <a:p>
            <a:pPr lvl="2"/>
            <a:r>
              <a:rPr lang="en-US" dirty="0" smtClean="0"/>
              <a:t>Glucose Control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63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Persistent Cannabis Users Have Increased Risk of Periodontal Disease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52253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937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El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Persistent cannabis use is associated with IQ decline from age 18 to 38</a:t>
            </a:r>
          </a:p>
          <a:p>
            <a:r>
              <a:rPr lang="en-US" dirty="0" smtClean="0"/>
              <a:t>Placing findings in the broader context</a:t>
            </a:r>
          </a:p>
          <a:p>
            <a:pPr lvl="1"/>
            <a:r>
              <a:rPr lang="en-US" dirty="0" smtClean="0"/>
              <a:t>Links between cannabis use and </a:t>
            </a:r>
          </a:p>
          <a:p>
            <a:pPr lvl="2"/>
            <a:r>
              <a:rPr lang="en-US" dirty="0" smtClean="0"/>
              <a:t>Physical health</a:t>
            </a:r>
          </a:p>
          <a:p>
            <a:pPr lvl="2"/>
            <a:r>
              <a:rPr lang="en-US" dirty="0" smtClean="0"/>
              <a:t>Psychosis</a:t>
            </a:r>
          </a:p>
          <a:p>
            <a:pPr lvl="2"/>
            <a:r>
              <a:rPr lang="en-US" dirty="0" smtClean="0"/>
              <a:t>Socioeconomic mobility </a:t>
            </a:r>
          </a:p>
          <a:p>
            <a:pPr lvl="2"/>
            <a:r>
              <a:rPr lang="en-US" dirty="0" smtClean="0"/>
              <a:t>Workplace problems</a:t>
            </a:r>
          </a:p>
          <a:p>
            <a:pPr lvl="2"/>
            <a:r>
              <a:rPr lang="en-US" dirty="0" smtClean="0"/>
              <a:t>Relationship conflict</a:t>
            </a:r>
          </a:p>
        </p:txBody>
      </p:sp>
    </p:spTree>
    <p:extLst>
      <p:ext uri="{BB962C8B-B14F-4D97-AF65-F5344CB8AC3E}">
        <p14:creationId xmlns:p14="http://schemas.microsoft.com/office/powerpoint/2010/main" val="293582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Persistent Cannabis Users Do NOT Have Increased Risk of COPD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5088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509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El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Persistent Cannabis Users Do NOT Have Increased Risk of High CRP (Inflammation)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666909"/>
              </p:ext>
            </p:extLst>
          </p:nvPr>
        </p:nvGraphicFramePr>
        <p:xfrm>
          <a:off x="4572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106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El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Persistent Cannabis Users Do NOT Have Increased Risk of Metabolic Syndrome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826184"/>
              </p:ext>
            </p:extLst>
          </p:nvPr>
        </p:nvGraphicFramePr>
        <p:xfrm>
          <a:off x="4572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238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El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Persistent Cannabis Users Have Smaller Waist Circumference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404230"/>
              </p:ext>
            </p:extLst>
          </p:nvPr>
        </p:nvGraphicFramePr>
        <p:xfrm>
          <a:off x="4572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054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El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Persistent Cannabis Users Do Not Have Higher Triglyceride Levels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341573"/>
              </p:ext>
            </p:extLst>
          </p:nvPr>
        </p:nvGraphicFramePr>
        <p:xfrm>
          <a:off x="4572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528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El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Persistent Cannabis Users Do Not Have Lower HDL (Good Cholesterol)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7143639"/>
              </p:ext>
            </p:extLst>
          </p:nvPr>
        </p:nvGraphicFramePr>
        <p:xfrm>
          <a:off x="4572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796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El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Persistent Cannabis Users Do Not Have Higher Blood Pressure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408231"/>
              </p:ext>
            </p:extLst>
          </p:nvPr>
        </p:nvGraphicFramePr>
        <p:xfrm>
          <a:off x="4572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531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El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Persistent Cannabis Users Do Not Have Higher HbA1c (an index of poor glucose control)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462589"/>
              </p:ext>
            </p:extLst>
          </p:nvPr>
        </p:nvGraphicFramePr>
        <p:xfrm>
          <a:off x="4572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35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El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Adolescent-onset persistent cannabis use is associated with IQ decline</a:t>
            </a:r>
          </a:p>
          <a:p>
            <a:r>
              <a:rPr lang="en-US" dirty="0" smtClean="0"/>
              <a:t>Persistent cannabis use is NOT associated with poorer physical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57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Other Dunedin Study Findings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421313"/>
              </p:ext>
            </p:extLst>
          </p:nvPr>
        </p:nvGraphicFramePr>
        <p:xfrm>
          <a:off x="914400" y="1397000"/>
          <a:ext cx="7543800" cy="361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0"/>
                <a:gridCol w="2895600"/>
              </a:tblGrid>
              <a:tr h="606425">
                <a:tc>
                  <a:txBody>
                    <a:bodyPr/>
                    <a:lstStyle/>
                    <a:p>
                      <a:r>
                        <a:rPr lang="en-US" dirty="0" smtClean="0"/>
                        <a:t>Finding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</a:t>
                      </a:r>
                      <a:endParaRPr lang="en-US" dirty="0"/>
                    </a:p>
                  </a:txBody>
                  <a:tcPr/>
                </a:tc>
              </a:tr>
              <a:tr h="815975">
                <a:tc>
                  <a:txBody>
                    <a:bodyPr/>
                    <a:lstStyle/>
                    <a:p>
                      <a:r>
                        <a:rPr lang="en-US" dirty="0" smtClean="0"/>
                        <a:t>Cannabis</a:t>
                      </a:r>
                      <a:r>
                        <a:rPr lang="en-US" baseline="0" dirty="0" smtClean="0"/>
                        <a:t> use is associated with psychosis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Arsenault et al., 2002, BMJ </a:t>
                      </a:r>
                      <a:endParaRPr lang="en-US" dirty="0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r>
                        <a:rPr lang="en-US" dirty="0" smtClean="0"/>
                        <a:t>Cannabis use is associated with periodontal</a:t>
                      </a:r>
                      <a:r>
                        <a:rPr lang="en-US" baseline="0" dirty="0" smtClean="0"/>
                        <a:t> 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Thomson et al., 2008, JAMA</a:t>
                      </a:r>
                      <a:endParaRPr lang="en-US" dirty="0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r>
                        <a:rPr lang="en-US" dirty="0" smtClean="0"/>
                        <a:t>Cannabis</a:t>
                      </a:r>
                      <a:r>
                        <a:rPr lang="en-US" baseline="0" dirty="0" smtClean="0"/>
                        <a:t> use is NOT associated with poor lung 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Hancox et al.,</a:t>
                      </a:r>
                      <a:r>
                        <a:rPr lang="en-US" baseline="0" dirty="0" smtClean="0"/>
                        <a:t> 2010,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Respir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 </a:t>
                      </a:r>
                      <a:endParaRPr lang="en-US" dirty="0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r>
                        <a:rPr lang="en-US" dirty="0" smtClean="0"/>
                        <a:t>Cannabis use is associated with downward</a:t>
                      </a:r>
                      <a:r>
                        <a:rPr lang="en-US" baseline="0" dirty="0" smtClean="0"/>
                        <a:t> socioeconomic mobility, financial difficulties, workplace problems, and relationship conflict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Cerda et al., under review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3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66800"/>
            <a:ext cx="8674378" cy="43651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1066800"/>
            <a:ext cx="8686800" cy="434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6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Terrie Moffitt</a:t>
            </a:r>
          </a:p>
          <a:p>
            <a:r>
              <a:rPr lang="en-US" dirty="0" err="1" smtClean="0"/>
              <a:t>Avshalom</a:t>
            </a:r>
            <a:r>
              <a:rPr lang="en-US" dirty="0" smtClean="0"/>
              <a:t> </a:t>
            </a:r>
            <a:r>
              <a:rPr lang="en-US" dirty="0" err="1" smtClean="0"/>
              <a:t>Caspi</a:t>
            </a:r>
            <a:endParaRPr lang="en-US" dirty="0" smtClean="0"/>
          </a:p>
          <a:p>
            <a:r>
              <a:rPr lang="en-US" dirty="0" err="1" smtClean="0"/>
              <a:t>HonaLee</a:t>
            </a:r>
            <a:r>
              <a:rPr lang="en-US" dirty="0" smtClean="0"/>
              <a:t> Harrington</a:t>
            </a:r>
          </a:p>
          <a:p>
            <a:r>
              <a:rPr lang="en-US" dirty="0" smtClean="0"/>
              <a:t>Renate Houts</a:t>
            </a:r>
          </a:p>
          <a:p>
            <a:r>
              <a:rPr lang="en-US" dirty="0" smtClean="0"/>
              <a:t>Richie Poulton</a:t>
            </a:r>
          </a:p>
          <a:p>
            <a:r>
              <a:rPr lang="en-US" dirty="0" smtClean="0"/>
              <a:t>Dunedin Study Team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600200"/>
            <a:ext cx="381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UK Medical </a:t>
            </a:r>
            <a:r>
              <a:rPr lang="en-US" dirty="0" smtClean="0"/>
              <a:t>Research Council </a:t>
            </a:r>
            <a:r>
              <a:rPr lang="en-US" dirty="0"/>
              <a:t>Grants G0100527 and </a:t>
            </a:r>
            <a:r>
              <a:rPr lang="en-US" dirty="0" smtClean="0"/>
              <a:t>MR/K00381X/1</a:t>
            </a:r>
          </a:p>
          <a:p>
            <a:r>
              <a:rPr lang="en-US" dirty="0" smtClean="0"/>
              <a:t>US National Institute </a:t>
            </a:r>
            <a:r>
              <a:rPr lang="en-US" dirty="0"/>
              <a:t>on </a:t>
            </a:r>
            <a:r>
              <a:rPr lang="en-US" dirty="0" smtClean="0"/>
              <a:t>Aging Grant AG032282</a:t>
            </a:r>
          </a:p>
          <a:p>
            <a:r>
              <a:rPr lang="en-US" dirty="0" smtClean="0"/>
              <a:t>US National Institute on Drug Abuse Grant P30 DA023026</a:t>
            </a:r>
          </a:p>
        </p:txBody>
      </p:sp>
    </p:spTree>
    <p:extLst>
      <p:ext uri="{BB962C8B-B14F-4D97-AF65-F5344CB8AC3E}">
        <p14:creationId xmlns:p14="http://schemas.microsoft.com/office/powerpoint/2010/main" val="179188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4525963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ase-control studies suggest that long-term, heavy cannabis use may cause enduring neuropsychological impairment</a:t>
            </a:r>
          </a:p>
          <a:p>
            <a:r>
              <a:rPr lang="en-US" dirty="0" smtClean="0"/>
              <a:t>Limitations:</a:t>
            </a:r>
          </a:p>
          <a:p>
            <a:pPr lvl="1"/>
            <a:r>
              <a:rPr lang="en-US" dirty="0" smtClean="0"/>
              <a:t>Retrospective report</a:t>
            </a:r>
          </a:p>
          <a:p>
            <a:pPr lvl="1"/>
            <a:r>
              <a:rPr lang="en-US" dirty="0" smtClean="0"/>
              <a:t>No tests of premorbid functioning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5E7D-52BD-2943-B133-94FB0B027649}" type="slidenum">
              <a:rPr lang="en-US" smtClean="0"/>
              <a:t>6</a:t>
            </a:fld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6059008" y="5107496"/>
            <a:ext cx="232462" cy="304801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2711458" y="5715000"/>
            <a:ext cx="232462" cy="304801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Study</a:t>
            </a:r>
            <a:br>
              <a:rPr lang="en-US" dirty="0" smtClean="0"/>
            </a:br>
            <a:r>
              <a:rPr lang="en-US" dirty="0" smtClean="0"/>
              <a:t>“Before and After” IQ Testing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83669" y="2362200"/>
            <a:ext cx="8860331" cy="2613646"/>
            <a:chOff x="180974" y="1524000"/>
            <a:chExt cx="8860331" cy="2613646"/>
          </a:xfrm>
        </p:grpSpPr>
        <p:pic>
          <p:nvPicPr>
            <p:cNvPr id="5" name="Picture 4" descr="https://www.iths.org/sites/www.iths.org/files/pictures/PCRC-psychometry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74" y="1975197"/>
              <a:ext cx="2126891" cy="1606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ight Arrow 5"/>
            <p:cNvSpPr/>
            <p:nvPr/>
          </p:nvSpPr>
          <p:spPr>
            <a:xfrm>
              <a:off x="2384065" y="2747224"/>
              <a:ext cx="740135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http://www.wired.com/images_blogs/wiredscience/2012/08/marijuan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2265" y="1965962"/>
              <a:ext cx="2133600" cy="1606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http://rhin.com/wp-content/uploads/2011/12/Neuropsychology-Testing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1975197"/>
              <a:ext cx="2792905" cy="1606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ight Arrow 8"/>
            <p:cNvSpPr/>
            <p:nvPr/>
          </p:nvSpPr>
          <p:spPr>
            <a:xfrm>
              <a:off x="5432065" y="2747224"/>
              <a:ext cx="740135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0974" y="3768314"/>
              <a:ext cx="212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Ages 7-13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22265" y="3768314"/>
              <a:ext cx="212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Age 18-38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48400" y="3768314"/>
              <a:ext cx="2792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Age 38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0974" y="1524000"/>
              <a:ext cx="212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IQ Testing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02335" y="1524000"/>
              <a:ext cx="23840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Cannabis Assessments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48400" y="1524000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IQ Testing</a:t>
              </a:r>
              <a:endParaRPr lang="en-US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5E7D-52BD-2943-B133-94FB0B0276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7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Dunedin Longitudinal Study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334620"/>
              </p:ext>
            </p:extLst>
          </p:nvPr>
        </p:nvGraphicFramePr>
        <p:xfrm>
          <a:off x="304800" y="1371601"/>
          <a:ext cx="4876800" cy="515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195"/>
                <a:gridCol w="1468646"/>
                <a:gridCol w="1008993"/>
                <a:gridCol w="1591966"/>
              </a:tblGrid>
              <a:tr h="3973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</a:t>
                      </a:r>
                      <a:endParaRPr lang="en-US" dirty="0"/>
                    </a:p>
                  </a:txBody>
                  <a:tcPr/>
                </a:tc>
              </a:tr>
              <a:tr h="3504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Birth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1972-73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504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1975-76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</a:tr>
              <a:tr h="3504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1977-78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96%</a:t>
                      </a:r>
                      <a:endParaRPr lang="en-US" dirty="0"/>
                    </a:p>
                  </a:txBody>
                  <a:tcPr/>
                </a:tc>
              </a:tr>
              <a:tr h="3504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1979-80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92%</a:t>
                      </a:r>
                      <a:endParaRPr lang="en-US" dirty="0"/>
                    </a:p>
                  </a:txBody>
                  <a:tcPr/>
                </a:tc>
              </a:tr>
              <a:tr h="3504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1980-82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92%</a:t>
                      </a:r>
                      <a:endParaRPr lang="en-US" dirty="0"/>
                    </a:p>
                  </a:txBody>
                  <a:tcPr/>
                </a:tc>
              </a:tr>
              <a:tr h="3504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1983-84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90%</a:t>
                      </a:r>
                      <a:endParaRPr lang="en-US" dirty="0"/>
                    </a:p>
                  </a:txBody>
                  <a:tcPr/>
                </a:tc>
              </a:tr>
              <a:tr h="3504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1985-86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82%</a:t>
                      </a:r>
                      <a:endParaRPr lang="en-US" dirty="0"/>
                    </a:p>
                  </a:txBody>
                  <a:tcPr/>
                </a:tc>
              </a:tr>
              <a:tr h="3504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1987-88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95%</a:t>
                      </a:r>
                      <a:endParaRPr lang="en-US" dirty="0"/>
                    </a:p>
                  </a:txBody>
                  <a:tcPr/>
                </a:tc>
              </a:tr>
              <a:tr h="3504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1990-91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97%</a:t>
                      </a:r>
                      <a:endParaRPr lang="en-US" dirty="0"/>
                    </a:p>
                  </a:txBody>
                  <a:tcPr/>
                </a:tc>
              </a:tr>
              <a:tr h="3504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1993-94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97%</a:t>
                      </a:r>
                      <a:endParaRPr lang="en-US" dirty="0"/>
                    </a:p>
                  </a:txBody>
                  <a:tcPr/>
                </a:tc>
              </a:tr>
              <a:tr h="3504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1998-99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96%</a:t>
                      </a:r>
                      <a:endParaRPr lang="en-US" dirty="0"/>
                    </a:p>
                  </a:txBody>
                  <a:tcPr/>
                </a:tc>
              </a:tr>
              <a:tr h="3504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2004-05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96%</a:t>
                      </a:r>
                      <a:endParaRPr lang="en-US" dirty="0"/>
                    </a:p>
                  </a:txBody>
                  <a:tcPr/>
                </a:tc>
              </a:tr>
              <a:tr h="3504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2010-12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4" descr="http://www.genome.duke.edu/genomelife/wp-content/uploads/2013/04/issue46_illustration_copyr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9800"/>
            <a:ext cx="349991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59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of Cannabis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Cannabis dependence was assessed 5 times between ages 18 and 38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789773" y="2943366"/>
            <a:ext cx="7973227" cy="2390634"/>
            <a:chOff x="112295" y="2310061"/>
            <a:chExt cx="7973227" cy="2390634"/>
          </a:xfrm>
        </p:grpSpPr>
        <p:grpSp>
          <p:nvGrpSpPr>
            <p:cNvPr id="41" name="Group 40"/>
            <p:cNvGrpSpPr/>
            <p:nvPr/>
          </p:nvGrpSpPr>
          <p:grpSpPr>
            <a:xfrm>
              <a:off x="304198" y="2662985"/>
              <a:ext cx="7781324" cy="2037710"/>
              <a:chOff x="304198" y="1876927"/>
              <a:chExt cx="7781324" cy="2037710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304198" y="1876927"/>
                <a:ext cx="7396013" cy="962526"/>
                <a:chOff x="304198" y="1876927"/>
                <a:chExt cx="7396013" cy="962526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689811" y="2582779"/>
                  <a:ext cx="7010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689811" y="2326105"/>
                  <a:ext cx="0" cy="51334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7700211" y="2326105"/>
                  <a:ext cx="0" cy="51334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1390851" y="2326105"/>
                  <a:ext cx="0" cy="51334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2091891" y="2326105"/>
                  <a:ext cx="0" cy="51334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2792931" y="2326105"/>
                  <a:ext cx="0" cy="51334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3493971" y="2326105"/>
                  <a:ext cx="0" cy="51334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4195011" y="2326105"/>
                  <a:ext cx="0" cy="51334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6298131" y="2326105"/>
                  <a:ext cx="0" cy="51334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999171" y="2326105"/>
                  <a:ext cx="0" cy="51334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4896051" y="2326105"/>
                  <a:ext cx="0" cy="51334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5597091" y="2326105"/>
                  <a:ext cx="0" cy="51334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/>
                <p:nvPr/>
              </p:nvCxnSpPr>
              <p:spPr>
                <a:xfrm>
                  <a:off x="304198" y="1876927"/>
                  <a:ext cx="367665" cy="401052"/>
                </a:xfrm>
                <a:prstGeom prst="straightConnector1">
                  <a:avLst/>
                </a:prstGeom>
                <a:ln>
                  <a:solidFill>
                    <a:schemeClr val="accent6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/>
                <p:nvPr/>
              </p:nvCxnSpPr>
              <p:spPr>
                <a:xfrm>
                  <a:off x="1390851" y="1876927"/>
                  <a:ext cx="367665" cy="401052"/>
                </a:xfrm>
                <a:prstGeom prst="straightConnector1">
                  <a:avLst/>
                </a:prstGeom>
                <a:ln>
                  <a:solidFill>
                    <a:schemeClr val="accent6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/>
                <p:nvPr/>
              </p:nvCxnSpPr>
              <p:spPr>
                <a:xfrm>
                  <a:off x="3132709" y="1876927"/>
                  <a:ext cx="367665" cy="401052"/>
                </a:xfrm>
                <a:prstGeom prst="straightConnector1">
                  <a:avLst/>
                </a:prstGeom>
                <a:ln>
                  <a:solidFill>
                    <a:schemeClr val="accent6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/>
                <p:nvPr/>
              </p:nvCxnSpPr>
              <p:spPr>
                <a:xfrm>
                  <a:off x="5229425" y="1876927"/>
                  <a:ext cx="367665" cy="401052"/>
                </a:xfrm>
                <a:prstGeom prst="straightConnector1">
                  <a:avLst/>
                </a:prstGeom>
                <a:ln>
                  <a:solidFill>
                    <a:schemeClr val="accent6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/>
                <p:nvPr/>
              </p:nvCxnSpPr>
              <p:spPr>
                <a:xfrm>
                  <a:off x="7332546" y="1876927"/>
                  <a:ext cx="367665" cy="401052"/>
                </a:xfrm>
                <a:prstGeom prst="straightConnector1">
                  <a:avLst/>
                </a:prstGeom>
                <a:ln>
                  <a:solidFill>
                    <a:schemeClr val="accent6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39"/>
              <p:cNvGrpSpPr/>
              <p:nvPr/>
            </p:nvGrpSpPr>
            <p:grpSpPr>
              <a:xfrm>
                <a:off x="304198" y="3031958"/>
                <a:ext cx="7781324" cy="882679"/>
                <a:chOff x="304198" y="3031958"/>
                <a:chExt cx="7781324" cy="882679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304198" y="3031958"/>
                  <a:ext cx="77062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18</a:t>
                  </a:r>
                  <a:endParaRPr lang="en-US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1010653" y="3031958"/>
                  <a:ext cx="77062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20</a:t>
                  </a:r>
                  <a:endParaRPr lang="en-US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3115063" y="3031958"/>
                  <a:ext cx="77062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26</a:t>
                  </a:r>
                  <a:endParaRPr lang="en-US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5211779" y="3031958"/>
                  <a:ext cx="77062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32</a:t>
                  </a:r>
                  <a:endParaRPr lang="en-US" dirty="0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7314899" y="3031958"/>
                  <a:ext cx="77062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38</a:t>
                  </a:r>
                  <a:endParaRPr lang="en-US" dirty="0"/>
                </a:p>
              </p:txBody>
            </p:sp>
            <p:cxnSp>
              <p:nvCxnSpPr>
                <p:cNvPr id="24" name="Straight Arrow Connector 23"/>
                <p:cNvCxnSpPr/>
                <p:nvPr/>
              </p:nvCxnSpPr>
              <p:spPr>
                <a:xfrm>
                  <a:off x="671863" y="3513221"/>
                  <a:ext cx="715508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/>
                <p:cNvSpPr txBox="1"/>
                <p:nvPr/>
              </p:nvSpPr>
              <p:spPr>
                <a:xfrm>
                  <a:off x="671863" y="3545305"/>
                  <a:ext cx="71550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Age</a:t>
                  </a:r>
                  <a:endParaRPr lang="en-US" dirty="0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1707483" y="3031958"/>
                  <a:ext cx="77062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22</a:t>
                  </a:r>
                  <a:endParaRPr lang="en-US" dirty="0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2408608" y="3031958"/>
                  <a:ext cx="77062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24</a:t>
                  </a:r>
                  <a:endParaRPr lang="en-US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3809699" y="3031958"/>
                  <a:ext cx="77062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28</a:t>
                  </a:r>
                  <a:endParaRPr lang="en-US" dirty="0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4505324" y="3031958"/>
                  <a:ext cx="77062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30</a:t>
                  </a:r>
                  <a:endParaRPr lang="en-US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5912819" y="3031958"/>
                  <a:ext cx="77062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34</a:t>
                  </a:r>
                  <a:endParaRPr lang="en-US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6601727" y="3031958"/>
                  <a:ext cx="77062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3</a:t>
                  </a:r>
                  <a:r>
                    <a:rPr lang="en-US" dirty="0" smtClean="0"/>
                    <a:t>6</a:t>
                  </a:r>
                  <a:endParaRPr lang="en-US" dirty="0"/>
                </a:p>
              </p:txBody>
            </p:sp>
          </p:grpSp>
        </p:grpSp>
        <p:sp>
          <p:nvSpPr>
            <p:cNvPr id="42" name="TextBox 41"/>
            <p:cNvSpPr txBox="1"/>
            <p:nvPr/>
          </p:nvSpPr>
          <p:spPr>
            <a:xfrm>
              <a:off x="112295" y="2310061"/>
              <a:ext cx="559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18</a:t>
              </a:r>
              <a:endPara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052762" y="2310061"/>
              <a:ext cx="559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38</a:t>
              </a:r>
              <a:endPara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74821" y="2310061"/>
              <a:ext cx="559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21</a:t>
              </a:r>
              <a:endPara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852925" y="2310061"/>
              <a:ext cx="559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26</a:t>
              </a:r>
              <a:endPara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931995" y="2310061"/>
              <a:ext cx="559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32</a:t>
              </a:r>
              <a:endPara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5E7D-52BD-2943-B133-94FB0B0276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5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4537</TotalTime>
  <Words>1342</Words>
  <Application>Microsoft Office PowerPoint</Application>
  <PresentationFormat>On-screen Show (4:3)</PresentationFormat>
  <Paragraphs>496</Paragraphs>
  <Slides>50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Arial</vt:lpstr>
      <vt:lpstr>Calibri</vt:lpstr>
      <vt:lpstr>Office Theme</vt:lpstr>
      <vt:lpstr>Persistent Cannabis Users Show Neuropsychological Decline from Childhood to Midlife</vt:lpstr>
      <vt:lpstr>Why Cannabis?</vt:lpstr>
      <vt:lpstr>Why Cannabis?</vt:lpstr>
      <vt:lpstr>The Science</vt:lpstr>
      <vt:lpstr>PowerPoint Presentation</vt:lpstr>
      <vt:lpstr>Rationale</vt:lpstr>
      <vt:lpstr>Current Study “Before and After” IQ Testing</vt:lpstr>
      <vt:lpstr>Dunedin Longitudinal Study</vt:lpstr>
      <vt:lpstr>Assessment of Cannabis Use</vt:lpstr>
      <vt:lpstr>PowerPoint Presentation</vt:lpstr>
      <vt:lpstr>Do persistent cannabis users show IQ decline?</vt:lpstr>
      <vt:lpstr>PowerPoint Presentation</vt:lpstr>
      <vt:lpstr>Can this effect be explained by alcohol or other drug use?</vt:lpstr>
      <vt:lpstr>PowerPoint Presentation</vt:lpstr>
      <vt:lpstr>Can this effect be explained by reduced years of education among persistent cannabis users?</vt:lpstr>
      <vt:lpstr>PowerPoint Presentation</vt:lpstr>
      <vt:lpstr>Can this effect be explained by low SES? </vt:lpstr>
      <vt:lpstr>PowerPoint Presentation</vt:lpstr>
      <vt:lpstr>PowerPoint Presentation</vt:lpstr>
      <vt:lpstr>What about other mental functions?</vt:lpstr>
      <vt:lpstr>PowerPoint Presentation</vt:lpstr>
      <vt:lpstr>Do friends and relatives notice cognitive problems?</vt:lpstr>
      <vt:lpstr>PowerPoint Presentation</vt:lpstr>
      <vt:lpstr>Are adolescents particularly vulnerable?</vt:lpstr>
      <vt:lpstr>PowerPoint Presentation</vt:lpstr>
      <vt:lpstr>PowerPoint Presentation</vt:lpstr>
      <vt:lpstr>PowerPoint Presentation</vt:lpstr>
      <vt:lpstr>PowerPoint Presentation</vt:lpstr>
      <vt:lpstr>Does quitting restore functioning?</vt:lpstr>
      <vt:lpstr>PowerPoint Presentation</vt:lpstr>
      <vt:lpstr>Summary</vt:lpstr>
      <vt:lpstr>Potential Brain Implications</vt:lpstr>
      <vt:lpstr>Should we be concerned about an 8-pt IQ loss among teens?</vt:lpstr>
      <vt:lpstr>An 8-pt IQ Loss Drops A Person with Average IQ from the 50th to the 29th percentile</vt:lpstr>
      <vt:lpstr>What Should We Do?</vt:lpstr>
      <vt:lpstr>Putting Findings in Context</vt:lpstr>
      <vt:lpstr>Do Persistent Cannabis Users Show Poorer Physical Health in Early Midlife?</vt:lpstr>
      <vt:lpstr>Age 38 Health Measures</vt:lpstr>
      <vt:lpstr>Persistent Cannabis Users Have Increased Risk of Periodontal Disease</vt:lpstr>
      <vt:lpstr>Persistent Cannabis Users Do NOT Have Increased Risk of COPD</vt:lpstr>
      <vt:lpstr>Persistent Cannabis Users Do NOT Have Increased Risk of High CRP (Inflammation)</vt:lpstr>
      <vt:lpstr>Persistent Cannabis Users Do NOT Have Increased Risk of Metabolic Syndrome</vt:lpstr>
      <vt:lpstr>Persistent Cannabis Users Have Smaller Waist Circumference</vt:lpstr>
      <vt:lpstr>Persistent Cannabis Users Do Not Have Higher Triglyceride Levels</vt:lpstr>
      <vt:lpstr>Persistent Cannabis Users Do Not Have Lower HDL (Good Cholesterol)</vt:lpstr>
      <vt:lpstr>Persistent Cannabis Users Do Not Have Higher Blood Pressure</vt:lpstr>
      <vt:lpstr>Persistent Cannabis Users Do Not Have Higher HbA1c (an index of poor glucose control)</vt:lpstr>
      <vt:lpstr>Summary</vt:lpstr>
      <vt:lpstr>Summary of Other Dunedin Study Findings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Adolescent-Onset Persisten</dc:title>
  <dc:creator>7Copy</dc:creator>
  <cp:lastModifiedBy>Madeline Meier</cp:lastModifiedBy>
  <cp:revision>112</cp:revision>
  <dcterms:created xsi:type="dcterms:W3CDTF">2013-04-15T15:17:20Z</dcterms:created>
  <dcterms:modified xsi:type="dcterms:W3CDTF">2015-09-22T07:46:31Z</dcterms:modified>
</cp:coreProperties>
</file>