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1" r:id="rId5"/>
    <p:sldId id="277" r:id="rId6"/>
    <p:sldId id="280" r:id="rId7"/>
    <p:sldId id="299" r:id="rId8"/>
    <p:sldId id="278" r:id="rId9"/>
    <p:sldId id="279" r:id="rId10"/>
    <p:sldId id="297" r:id="rId11"/>
    <p:sldId id="298" r:id="rId12"/>
    <p:sldId id="281" r:id="rId13"/>
    <p:sldId id="294" r:id="rId14"/>
    <p:sldId id="262" r:id="rId15"/>
    <p:sldId id="263" r:id="rId16"/>
    <p:sldId id="292" r:id="rId17"/>
    <p:sldId id="264" r:id="rId18"/>
    <p:sldId id="291" r:id="rId19"/>
    <p:sldId id="293" r:id="rId20"/>
    <p:sldId id="285" r:id="rId21"/>
    <p:sldId id="265" r:id="rId22"/>
    <p:sldId id="270" r:id="rId23"/>
    <p:sldId id="271" r:id="rId24"/>
    <p:sldId id="272" r:id="rId25"/>
    <p:sldId id="276" r:id="rId26"/>
    <p:sldId id="282" r:id="rId27"/>
    <p:sldId id="283" r:id="rId28"/>
    <p:sldId id="295" r:id="rId29"/>
    <p:sldId id="290" r:id="rId30"/>
    <p:sldId id="273" r:id="rId31"/>
    <p:sldId id="274" r:id="rId32"/>
    <p:sldId id="275" r:id="rId33"/>
    <p:sldId id="300"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42" autoAdjust="0"/>
  </p:normalViewPr>
  <p:slideViewPr>
    <p:cSldViewPr>
      <p:cViewPr varScale="1">
        <p:scale>
          <a:sx n="38" d="100"/>
          <a:sy n="38" d="100"/>
        </p:scale>
        <p:origin x="58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CEE8F-AE2C-4308-BA0C-A10CB51953EE}" type="datetimeFigureOut">
              <a:rPr lang="en-US" smtClean="0"/>
              <a:t>8/12/2015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AFCF2-6F7F-4F98-9130-6482ABAD1EEC}" type="slidenum">
              <a:rPr lang="en-US" smtClean="0"/>
              <a:t>‹#›</a:t>
            </a:fld>
            <a:endParaRPr lang="en-US"/>
          </a:p>
        </p:txBody>
      </p:sp>
    </p:spTree>
    <p:extLst>
      <p:ext uri="{BB962C8B-B14F-4D97-AF65-F5344CB8AC3E}">
        <p14:creationId xmlns:p14="http://schemas.microsoft.com/office/powerpoint/2010/main" val="358650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Welcome</a:t>
            </a:r>
            <a:r>
              <a:rPr lang="en-US" baseline="0" dirty="0" smtClean="0"/>
              <a:t> to the Parents 360 presentation on Marijuana. </a:t>
            </a:r>
          </a:p>
          <a:p>
            <a:r>
              <a:rPr lang="en-US" baseline="0" dirty="0" smtClean="0"/>
              <a:t>At today’s event, we’re going to take a look at what is marijuana, what are the current trends around marijuana use and why you as a parent are so important in preventing marijuana use with your children.</a:t>
            </a:r>
            <a:endParaRPr lang="en-US"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B18CAACE-D182-4BFF-815B-CAE4BF7748DF}" type="slidenum">
              <a:rPr lang="en-US">
                <a:solidFill>
                  <a:srgbClr val="000000"/>
                </a:solidFill>
                <a:ea typeface="Arial Unicode MS" panose="020B0604020202020204" pitchFamily="34" charset="-128"/>
              </a:rPr>
              <a:pPr eaLnBrk="1"/>
              <a:t>1</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55066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how many </a:t>
            </a:r>
            <a:r>
              <a:rPr lang="en-US" dirty="0" smtClean="0"/>
              <a:t>Arizona</a:t>
            </a:r>
            <a:r>
              <a:rPr lang="en-US" baseline="0" dirty="0" smtClean="0"/>
              <a:t> </a:t>
            </a:r>
            <a:r>
              <a:rPr lang="en-US" baseline="0" dirty="0" smtClean="0"/>
              <a:t>youth have tried marijuana. About 1 out of </a:t>
            </a:r>
            <a:r>
              <a:rPr lang="en-US" baseline="0" dirty="0" smtClean="0"/>
              <a:t>6 </a:t>
            </a:r>
            <a:r>
              <a:rPr lang="en-US" baseline="0" dirty="0" smtClean="0"/>
              <a:t>8</a:t>
            </a:r>
            <a:r>
              <a:rPr lang="en-US" baseline="30000" dirty="0" smtClean="0"/>
              <a:t>th</a:t>
            </a:r>
            <a:r>
              <a:rPr lang="en-US" baseline="0" dirty="0" smtClean="0"/>
              <a:t> graders or </a:t>
            </a:r>
            <a:r>
              <a:rPr lang="en-US" baseline="0" dirty="0" smtClean="0"/>
              <a:t>(15%), 33% </a:t>
            </a:r>
            <a:r>
              <a:rPr lang="en-US" baseline="0" dirty="0" smtClean="0"/>
              <a:t>of 10</a:t>
            </a:r>
            <a:r>
              <a:rPr lang="en-US" baseline="30000" dirty="0" smtClean="0"/>
              <a:t>th</a:t>
            </a:r>
            <a:r>
              <a:rPr lang="en-US" baseline="0" dirty="0" smtClean="0"/>
              <a:t> graders and nearly half of 12</a:t>
            </a:r>
            <a:r>
              <a:rPr lang="en-US" baseline="30000" dirty="0" smtClean="0"/>
              <a:t>th</a:t>
            </a:r>
            <a:r>
              <a:rPr lang="en-US" baseline="0" dirty="0" smtClean="0"/>
              <a:t> graders (</a:t>
            </a:r>
            <a:r>
              <a:rPr lang="en-US" baseline="0" dirty="0" smtClean="0"/>
              <a:t>45%) </a:t>
            </a:r>
            <a:r>
              <a:rPr lang="en-US" baseline="0" dirty="0" smtClean="0"/>
              <a:t>say they have smoked pot at least once in their lifetime.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10</a:t>
            </a:fld>
            <a:endParaRPr lang="en-US"/>
          </a:p>
        </p:txBody>
      </p:sp>
    </p:spTree>
    <p:extLst>
      <p:ext uri="{BB962C8B-B14F-4D97-AF65-F5344CB8AC3E}">
        <p14:creationId xmlns:p14="http://schemas.microsoft.com/office/powerpoint/2010/main" val="3166352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past 30 day marijuana use,</a:t>
            </a:r>
            <a:r>
              <a:rPr lang="en-US" baseline="0" dirty="0" smtClean="0"/>
              <a:t> these are youth that are considered regular marijuana users. </a:t>
            </a:r>
            <a:r>
              <a:rPr lang="en-US" dirty="0" smtClean="0"/>
              <a:t>Let’s take a look at how many </a:t>
            </a:r>
            <a:r>
              <a:rPr lang="en-US" dirty="0" smtClean="0"/>
              <a:t>Arizona</a:t>
            </a:r>
            <a:r>
              <a:rPr lang="en-US" baseline="0" dirty="0" smtClean="0"/>
              <a:t> </a:t>
            </a:r>
            <a:r>
              <a:rPr lang="en-US" baseline="0" dirty="0" smtClean="0"/>
              <a:t>youth have used marijuana in the past 30 days</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7% of </a:t>
            </a:r>
            <a:r>
              <a:rPr lang="en-US" baseline="0" dirty="0" smtClean="0"/>
              <a:t>8</a:t>
            </a:r>
            <a:r>
              <a:rPr lang="en-US" baseline="30000" dirty="0" smtClean="0"/>
              <a:t>th</a:t>
            </a:r>
            <a:r>
              <a:rPr lang="en-US" baseline="0" dirty="0" smtClean="0"/>
              <a:t> graders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baseline="0" dirty="0" smtClean="0"/>
              <a:t>out of </a:t>
            </a:r>
            <a:r>
              <a:rPr lang="en-US" baseline="0" dirty="0" smtClean="0"/>
              <a:t>6, </a:t>
            </a:r>
            <a:r>
              <a:rPr lang="en-US" baseline="0" dirty="0" smtClean="0"/>
              <a:t>10</a:t>
            </a:r>
            <a:r>
              <a:rPr lang="en-US" baseline="30000" dirty="0" smtClean="0"/>
              <a:t>th</a:t>
            </a:r>
            <a:r>
              <a:rPr lang="en-US" baseline="0" dirty="0" smtClean="0"/>
              <a:t> graders or </a:t>
            </a:r>
            <a:r>
              <a:rPr lang="en-US" baseline="0" dirty="0" smtClean="0"/>
              <a:t>(17%) </a:t>
            </a:r>
            <a:r>
              <a:rPr lang="en-US" baseline="0" dirty="0" smtClean="0"/>
              <a:t>and nearly 1 out of 4 12</a:t>
            </a:r>
            <a:r>
              <a:rPr lang="en-US" baseline="30000" dirty="0" smtClean="0"/>
              <a:t>th</a:t>
            </a:r>
            <a:r>
              <a:rPr lang="en-US" baseline="0" dirty="0" smtClean="0"/>
              <a:t> graders or (</a:t>
            </a:r>
            <a:r>
              <a:rPr lang="en-US" baseline="0" dirty="0" smtClean="0"/>
              <a:t>23%).</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11</a:t>
            </a:fld>
            <a:endParaRPr lang="en-US"/>
          </a:p>
        </p:txBody>
      </p:sp>
    </p:spTree>
    <p:extLst>
      <p:ext uri="{BB962C8B-B14F-4D97-AF65-F5344CB8AC3E}">
        <p14:creationId xmlns:p14="http://schemas.microsoft.com/office/powerpoint/2010/main" val="257834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think the average age of first marijuana use is in </a:t>
            </a:r>
            <a:r>
              <a:rPr lang="en-US" baseline="0" dirty="0" smtClean="0"/>
              <a:t>Arizona? </a:t>
            </a:r>
            <a:endParaRPr lang="en-US" baseline="0" dirty="0" smtClean="0"/>
          </a:p>
          <a:p>
            <a:r>
              <a:rPr lang="en-US" baseline="0" dirty="0" smtClean="0"/>
              <a:t>It’s just 13 years old… </a:t>
            </a:r>
            <a:endParaRPr lang="en-US" baseline="0" dirty="0" smtClean="0"/>
          </a:p>
          <a:p>
            <a:r>
              <a:rPr lang="en-US" baseline="0" dirty="0" smtClean="0"/>
              <a:t>And 1 out of 8 youth who use marijuana started in elementary school. </a:t>
            </a:r>
            <a:endParaRPr lang="en-US" baseline="0" dirty="0" smtClean="0"/>
          </a:p>
          <a:p>
            <a:endParaRPr lang="en-US" baseline="0" dirty="0" smtClean="0"/>
          </a:p>
          <a:p>
            <a:r>
              <a:rPr lang="en-US" baseline="0" dirty="0" smtClean="0"/>
              <a:t>Why </a:t>
            </a:r>
            <a:r>
              <a:rPr lang="en-US" baseline="0" dirty="0" smtClean="0"/>
              <a:t>is this important.</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12</a:t>
            </a:fld>
            <a:endParaRPr lang="en-US"/>
          </a:p>
        </p:txBody>
      </p:sp>
    </p:spTree>
    <p:extLst>
      <p:ext uri="{BB962C8B-B14F-4D97-AF65-F5344CB8AC3E}">
        <p14:creationId xmlns:p14="http://schemas.microsoft.com/office/powerpoint/2010/main" val="169569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because the teen brain is very</a:t>
            </a:r>
            <a:r>
              <a:rPr lang="en-US" baseline="0" dirty="0" smtClean="0"/>
              <a:t> vulnerable during adolescence. Early first use, like 13 years </a:t>
            </a:r>
            <a:r>
              <a:rPr lang="en-US" baseline="0" dirty="0" smtClean="0"/>
              <a:t>old and elementary school </a:t>
            </a:r>
            <a:r>
              <a:rPr lang="en-US" baseline="0" dirty="0" smtClean="0"/>
              <a:t>is associated with the most significant impairment. Persistent marijuana users show neuropsychological decline from childhood to midlife. Please remember this slide, we’re going to come back to this.</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13</a:t>
            </a:fld>
            <a:endParaRPr lang="en-US"/>
          </a:p>
        </p:txBody>
      </p:sp>
    </p:spTree>
    <p:extLst>
      <p:ext uri="{BB962C8B-B14F-4D97-AF65-F5344CB8AC3E}">
        <p14:creationId xmlns:p14="http://schemas.microsoft.com/office/powerpoint/2010/main" val="312077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40963" name="Notes Placeholder 2"/>
          <p:cNvSpPr>
            <a:spLocks noGrp="1"/>
          </p:cNvSpPr>
          <p:nvPr>
            <p:ph type="body" idx="1"/>
          </p:nvPr>
        </p:nvSpPr>
        <p:spPr>
          <a:ln/>
          <a:extLst/>
        </p:spPr>
        <p:txBody>
          <a:bodyPr/>
          <a:lstStyle/>
          <a:p>
            <a:pPr>
              <a:defRPr/>
            </a:pPr>
            <a:r>
              <a:rPr lang="en-US" dirty="0" smtClean="0">
                <a:latin typeface="Arial" charset="0"/>
              </a:rPr>
              <a:t>THC effects specific parts of the brain, called cannabinoid receptors.</a:t>
            </a:r>
          </a:p>
          <a:p>
            <a:pPr>
              <a:defRPr/>
            </a:pPr>
            <a:endParaRPr lang="en-US" dirty="0" smtClean="0">
              <a:latin typeface="Arial" charset="0"/>
            </a:endParaRPr>
          </a:p>
          <a:p>
            <a:pPr>
              <a:defRPr/>
            </a:pPr>
            <a:r>
              <a:rPr lang="en-US" dirty="0" smtClean="0">
                <a:latin typeface="Arial" charset="0"/>
              </a:rPr>
              <a:t>The parts of the brain that have the most cannabinoid receptors influence:</a:t>
            </a:r>
          </a:p>
          <a:p>
            <a:pPr marL="298637" indent="-298637">
              <a:buFont typeface="Arial" pitchFamily="34" charset="0"/>
              <a:buChar char="•"/>
              <a:defRPr/>
            </a:pPr>
            <a:r>
              <a:rPr lang="en-US" dirty="0" smtClean="0">
                <a:latin typeface="Arial" charset="0"/>
              </a:rPr>
              <a:t>Pleasure</a:t>
            </a:r>
          </a:p>
          <a:p>
            <a:pPr marL="298637" indent="-298637">
              <a:buFont typeface="Arial" pitchFamily="34" charset="0"/>
              <a:buChar char="•"/>
              <a:defRPr/>
            </a:pPr>
            <a:r>
              <a:rPr lang="en-US" dirty="0" smtClean="0">
                <a:latin typeface="Arial" charset="0"/>
              </a:rPr>
              <a:t>Memory, thinking and concentration</a:t>
            </a:r>
          </a:p>
          <a:p>
            <a:pPr marL="298637" indent="-298637">
              <a:buFont typeface="Arial" pitchFamily="34" charset="0"/>
              <a:buChar char="•"/>
              <a:defRPr/>
            </a:pPr>
            <a:r>
              <a:rPr lang="en-US" dirty="0" smtClean="0">
                <a:latin typeface="Arial" charset="0"/>
              </a:rPr>
              <a:t>Sensory and time perception</a:t>
            </a:r>
          </a:p>
          <a:p>
            <a:pPr marL="298637" indent="-298637">
              <a:buFont typeface="Arial" pitchFamily="34" charset="0"/>
              <a:buChar char="•"/>
              <a:defRPr/>
            </a:pPr>
            <a:r>
              <a:rPr lang="en-US" dirty="0" smtClean="0">
                <a:latin typeface="Arial" charset="0"/>
              </a:rPr>
              <a:t>Coordinated movement</a:t>
            </a:r>
          </a:p>
          <a:p>
            <a:pPr>
              <a:defRPr/>
            </a:pPr>
            <a:endParaRPr lang="en-US" dirty="0" smtClean="0"/>
          </a:p>
          <a:p>
            <a:pPr>
              <a:defRPr/>
            </a:pPr>
            <a:r>
              <a:rPr lang="en-US" dirty="0" smtClean="0"/>
              <a:t>Research shows that drivers on marijuana have slower reaction times, impaired judgment, and problems responding to signals and sounds.  </a:t>
            </a:r>
          </a:p>
          <a:p>
            <a:pPr>
              <a:defRPr/>
            </a:pPr>
            <a:r>
              <a:rPr lang="en-US" dirty="0" smtClean="0"/>
              <a:t>This</a:t>
            </a:r>
            <a:r>
              <a:rPr lang="en-US" baseline="0" dirty="0" smtClean="0"/>
              <a:t> slide shows why marijuana prevention is so important. At a time when kids are learning and their brains are developing marijuana use can impact their chances of success in school and life.</a:t>
            </a:r>
            <a:endParaRPr lang="en-US"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45901EAF-4248-4336-8C99-ACEE74796BCA}" type="slidenum">
              <a:rPr lang="en-US">
                <a:solidFill>
                  <a:srgbClr val="000000"/>
                </a:solidFill>
                <a:ea typeface="Arial Unicode MS" panose="020B0604020202020204" pitchFamily="34" charset="-128"/>
              </a:rPr>
              <a:pPr eaLnBrk="1"/>
              <a:t>14</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624245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z="900" dirty="0" smtClean="0"/>
              <a:t>Our youth are using marijuana for fun (1) and to</a:t>
            </a:r>
            <a:r>
              <a:rPr lang="en-US" sz="900" baseline="0" dirty="0" smtClean="0"/>
              <a:t> get high (2). But does anyone want to guess the other top reasons our kids are using drugs? </a:t>
            </a:r>
          </a:p>
          <a:p>
            <a:endParaRPr lang="en-US" sz="900" baseline="0" dirty="0" smtClean="0"/>
          </a:p>
          <a:p>
            <a:r>
              <a:rPr lang="en-US" sz="900" baseline="0" dirty="0" smtClean="0"/>
              <a:t>To deal with stress (3) and to keep from feeling sad (4) </a:t>
            </a:r>
            <a:endParaRPr lang="en-US" sz="900" dirty="0" smtClean="0"/>
          </a:p>
          <a:p>
            <a:endParaRPr lang="en-US" sz="900" dirty="0" smtClean="0"/>
          </a:p>
          <a:p>
            <a:r>
              <a:rPr lang="en-US" sz="900" dirty="0" smtClean="0"/>
              <a:t>So, what are the short-term effects of marijuana?  </a:t>
            </a:r>
          </a:p>
          <a:p>
            <a:endParaRPr lang="en-US" sz="900" dirty="0" smtClean="0"/>
          </a:p>
          <a:p>
            <a:pPr>
              <a:buFont typeface="Arial" panose="020B0604020202020204" pitchFamily="34" charset="0"/>
              <a:buNone/>
            </a:pPr>
            <a:r>
              <a:rPr lang="en-US" sz="900" dirty="0" smtClean="0"/>
              <a:t>Marijuana can reduce inhibition, which can lead to risky behaviors, can cause distorted perceptions, impair coordination, create difficulty with thinking and problem solving and cause problems with learning and memory.</a:t>
            </a:r>
          </a:p>
          <a:p>
            <a:endParaRPr lang="en-US" sz="900" dirty="0" smtClean="0"/>
          </a:p>
          <a:p>
            <a:r>
              <a:rPr lang="en-US" sz="900" dirty="0" smtClean="0"/>
              <a:t>The cerebellum is the section of our brain that controls balance and coordination. THC affects the cerebellum’s function, and also affects the basal ganglia, another part of the brain that’s involved in movement control.</a:t>
            </a:r>
          </a:p>
          <a:p>
            <a:endParaRPr lang="en-US" sz="900" dirty="0" smtClean="0"/>
          </a:p>
          <a:p>
            <a:r>
              <a:rPr lang="en-US" sz="900" dirty="0" smtClean="0"/>
              <a:t>These THC effects can cause disaster on the road. Research shows that drivers, who have been using marijuana have slower reaction times, impaired judgment, and problems responding to signals and sounds. </a:t>
            </a:r>
          </a:p>
          <a:p>
            <a:endParaRPr lang="en-US" sz="900" dirty="0" smtClean="0"/>
          </a:p>
          <a:p>
            <a:endParaRPr lang="en-US" sz="900" dirty="0" smtClean="0"/>
          </a:p>
          <a:p>
            <a:r>
              <a:rPr lang="en-US" sz="900" dirty="0" smtClean="0"/>
              <a:t>Within a few minutes after inhaling marijuana smoke, an individual's heart begins beating more rapidly, the bronchial passages relax and become enlarged and blood vessels in the eyes expand, making the eyes look red. </a:t>
            </a:r>
          </a:p>
          <a:p>
            <a:endParaRPr lang="en-US" sz="900" dirty="0" smtClean="0"/>
          </a:p>
          <a:p>
            <a:r>
              <a:rPr lang="en-US" sz="900" dirty="0" smtClean="0"/>
              <a:t>The normal heart rate of a teen usually between 70 to 80 beats per minute. Marijuana can cause the heart rate to increase by 20 to 50 beats per minute or, in some cases, even double. This effect can be greater if other drugs are taken with marijuana.</a:t>
            </a:r>
          </a:p>
          <a:p>
            <a:endParaRPr lang="en-US" sz="900" b="1"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E3D96478-DDFB-4A6C-AF6C-4D9E98EE6BBA}" type="slidenum">
              <a:rPr lang="en-US">
                <a:solidFill>
                  <a:srgbClr val="000000"/>
                </a:solidFill>
                <a:ea typeface="Arial Unicode MS" panose="020B0604020202020204" pitchFamily="34" charset="-128"/>
              </a:rPr>
              <a:pPr eaLnBrk="1"/>
              <a:t>15</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59125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After a while, </a:t>
            </a:r>
            <a:r>
              <a:rPr lang="en-US" dirty="0" smtClean="0"/>
              <a:t>marijuana’s effect </a:t>
            </a:r>
            <a:r>
              <a:rPr lang="en-US" dirty="0" smtClean="0"/>
              <a:t>subsides, and the user may feel sleepy or depressed. Occasionally, marijuana use may produce anxiety, fear, distrust, or panic.</a:t>
            </a:r>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635D3F33-B023-4905-AF78-C063574927B3}" type="slidenum">
              <a:rPr lang="en-US">
                <a:solidFill>
                  <a:srgbClr val="000000"/>
                </a:solidFill>
                <a:ea typeface="Arial Unicode MS" panose="020B0604020202020204" pitchFamily="34" charset="-128"/>
              </a:rPr>
              <a:pPr eaLnBrk="1"/>
              <a:t>16</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52967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85000" lnSpcReduction="20000"/>
          </a:bodyPr>
          <a:lstStyle/>
          <a:p>
            <a:pPr>
              <a:defRPr/>
            </a:pPr>
            <a:r>
              <a:rPr lang="en-US" sz="1800" dirty="0">
                <a:solidFill>
                  <a:schemeClr val="tx1"/>
                </a:solidFill>
                <a:latin typeface="+mn-lt"/>
              </a:rPr>
              <a:t>When people smoke marijuana for years, they can suffer some pretty negative consequences. </a:t>
            </a:r>
          </a:p>
          <a:p>
            <a:pPr>
              <a:defRPr/>
            </a:pPr>
            <a:endParaRPr lang="en-US" sz="1800" dirty="0">
              <a:solidFill>
                <a:schemeClr val="tx1"/>
              </a:solidFill>
              <a:latin typeface="+mn-lt"/>
            </a:endParaRPr>
          </a:p>
          <a:p>
            <a:pPr lvl="1">
              <a:buFont typeface="Arial" pitchFamily="34" charset="0"/>
              <a:buChar char="•"/>
              <a:defRPr/>
            </a:pPr>
            <a:r>
              <a:rPr lang="en-US" sz="1800" dirty="0">
                <a:solidFill>
                  <a:schemeClr val="tx1"/>
                </a:solidFill>
                <a:latin typeface="+mn-lt"/>
              </a:rPr>
              <a:t>Ability to do complex tasks could be compromised</a:t>
            </a:r>
          </a:p>
          <a:p>
            <a:pPr lvl="1">
              <a:buFont typeface="Arial" pitchFamily="34" charset="0"/>
              <a:buChar char="•"/>
              <a:defRPr/>
            </a:pPr>
            <a:r>
              <a:rPr lang="en-US" sz="1800" dirty="0">
                <a:solidFill>
                  <a:schemeClr val="tx1"/>
                </a:solidFill>
                <a:latin typeface="+mn-lt"/>
              </a:rPr>
              <a:t>Negative impact on pursuit of life goals</a:t>
            </a:r>
          </a:p>
          <a:p>
            <a:pPr lvl="1">
              <a:buFont typeface="Arial" pitchFamily="34" charset="0"/>
              <a:buChar char="•"/>
              <a:defRPr/>
            </a:pPr>
            <a:r>
              <a:rPr lang="en-US" sz="1800" dirty="0">
                <a:solidFill>
                  <a:schemeClr val="tx1"/>
                </a:solidFill>
                <a:latin typeface="+mn-lt"/>
              </a:rPr>
              <a:t>Inability to be 100 percent focused on succeeding</a:t>
            </a:r>
          </a:p>
          <a:p>
            <a:pPr>
              <a:defRPr/>
            </a:pPr>
            <a:endParaRPr lang="en-US" sz="1800" dirty="0">
              <a:solidFill>
                <a:schemeClr val="tx1"/>
              </a:solidFill>
              <a:latin typeface="+mn-lt"/>
            </a:endParaRPr>
          </a:p>
          <a:p>
            <a:pPr>
              <a:defRPr/>
            </a:pPr>
            <a:r>
              <a:rPr lang="en-US" sz="1800" dirty="0">
                <a:solidFill>
                  <a:schemeClr val="tx1"/>
                </a:solidFill>
                <a:latin typeface="+mn-lt"/>
              </a:rPr>
              <a:t>Long-term marijuana users have self-reported less life satisfaction, poorer education and job achievement and more interpersonal and mental health problems compared to people who do not use marijuana. </a:t>
            </a:r>
          </a:p>
          <a:p>
            <a:pPr>
              <a:defRPr/>
            </a:pPr>
            <a:endParaRPr lang="en-US" sz="1800" b="1" dirty="0">
              <a:solidFill>
                <a:schemeClr val="tx1"/>
              </a:solidFill>
              <a:latin typeface="+mn-lt"/>
            </a:endParaRPr>
          </a:p>
          <a:p>
            <a:pPr>
              <a:defRPr/>
            </a:pPr>
            <a:r>
              <a:rPr lang="en-US" sz="1800" dirty="0">
                <a:solidFill>
                  <a:schemeClr val="tx1"/>
                </a:solidFill>
                <a:latin typeface="+mn-lt"/>
              </a:rPr>
              <a:t>The smoke from marijuana contains some of the same chemicals found in tobacco smoke; plus, marijuana users tend to inhale more deeply and hold their breath longer, so more smoke enters the lungs. Not surprisingly, people who smoke marijuana have some of the same breathing problems as those who smoke tobacco—they are more susceptible to chest colds, coughs, and bronchitis than people who do not smoke. </a:t>
            </a:r>
          </a:p>
          <a:p>
            <a:pPr>
              <a:defRPr/>
            </a:pPr>
            <a:endParaRPr lang="en-US" sz="1800" dirty="0">
              <a:solidFill>
                <a:schemeClr val="tx1"/>
              </a:solidFill>
              <a:latin typeface="+mn-lt"/>
            </a:endParaRPr>
          </a:p>
          <a:p>
            <a:pPr>
              <a:defRPr/>
            </a:pPr>
            <a:endParaRPr lang="en-US" dirty="0" smtClean="0">
              <a:solidFill>
                <a:schemeClr val="tx1"/>
              </a:solidFill>
            </a:endParaRPr>
          </a:p>
          <a:p>
            <a:pPr>
              <a:defRPr/>
            </a:pPr>
            <a:endParaRPr lang="en-US" dirty="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87653165-D18D-4E7C-AEA9-6D0BF66AE9DC}" type="slidenum">
              <a:rPr lang="en-US">
                <a:solidFill>
                  <a:srgbClr val="000000"/>
                </a:solidFill>
                <a:ea typeface="Arial Unicode MS" panose="020B0604020202020204" pitchFamily="34" charset="-128"/>
              </a:rPr>
              <a:pPr eaLnBrk="1"/>
              <a:t>17</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99180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We</a:t>
            </a:r>
            <a:r>
              <a:rPr lang="en-US" sz="1200" baseline="0" dirty="0" smtClean="0">
                <a:solidFill>
                  <a:schemeClr val="tx1"/>
                </a:solidFill>
                <a:latin typeface="+mn-lt"/>
              </a:rPr>
              <a:t> now know that marijuana is addictive. In fact, studies tell us </a:t>
            </a:r>
            <a:r>
              <a:rPr lang="en-US" sz="1200" dirty="0" smtClean="0">
                <a:solidFill>
                  <a:schemeClr val="tx1"/>
                </a:solidFill>
                <a:latin typeface="+mn-lt"/>
              </a:rPr>
              <a:t>that about nine percent of users become addicted to marijuana. That number is higher for those who start in their teens (17 percent) or 1 out of 6 and among daily users that number grows to (25-50 percent). </a:t>
            </a:r>
          </a:p>
          <a:p>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18</a:t>
            </a:fld>
            <a:endParaRPr lang="en-US"/>
          </a:p>
        </p:txBody>
      </p:sp>
    </p:spTree>
    <p:extLst>
      <p:ext uri="{BB962C8B-B14F-4D97-AF65-F5344CB8AC3E}">
        <p14:creationId xmlns:p14="http://schemas.microsoft.com/office/powerpoint/2010/main" val="147671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Marijuana addiction is also linked to a withdrawal syndrome similar to that of nicotine withdrawal, which can make it hard to quit. People trying to quit report irritability, sleeping difficulties, craving, and anxiety. They also show increased aggression on psychological tests, peaking approximately 1 week after they last used the drug.</a:t>
            </a:r>
          </a:p>
          <a:p>
            <a:endParaRPr lang="en-US"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297B59BA-DB44-4F62-A45E-D1F6BA914B5D}" type="slidenum">
              <a:rPr lang="en-US">
                <a:solidFill>
                  <a:srgbClr val="000000"/>
                </a:solidFill>
                <a:ea typeface="Arial Unicode MS" panose="020B0604020202020204" pitchFamily="34" charset="-128"/>
              </a:rPr>
              <a:pPr eaLnBrk="1"/>
              <a:t>19</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02700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491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ormAutofit/>
          </a:bodyPr>
          <a:lstStyle/>
          <a:p>
            <a:pPr>
              <a:defRPr/>
            </a:pPr>
            <a:r>
              <a:rPr lang="en-US" dirty="0" smtClean="0">
                <a:latin typeface="Arial" charset="0"/>
              </a:rPr>
              <a:t>So – what is marijuana?</a:t>
            </a:r>
          </a:p>
          <a:p>
            <a:pPr>
              <a:defRPr/>
            </a:pPr>
            <a:endParaRPr lang="en-US" dirty="0" smtClean="0">
              <a:latin typeface="Arial" charset="0"/>
            </a:endParaRPr>
          </a:p>
          <a:p>
            <a:pPr>
              <a:defRPr/>
            </a:pPr>
            <a:r>
              <a:rPr lang="en-US" dirty="0" smtClean="0">
                <a:latin typeface="Arial" charset="0"/>
              </a:rPr>
              <a:t>Marijuana is the most commonly abused </a:t>
            </a:r>
            <a:r>
              <a:rPr lang="en-US" dirty="0" smtClean="0">
                <a:solidFill>
                  <a:schemeClr val="tx1"/>
                </a:solidFill>
                <a:latin typeface="Arial" charset="0"/>
              </a:rPr>
              <a:t>illicit</a:t>
            </a:r>
            <a:r>
              <a:rPr lang="en-US" dirty="0" smtClean="0">
                <a:latin typeface="Arial" charset="0"/>
              </a:rPr>
              <a:t> drug in </a:t>
            </a:r>
            <a:r>
              <a:rPr lang="en-US" dirty="0" smtClean="0">
                <a:latin typeface="Arial" charset="0"/>
              </a:rPr>
              <a:t>Arizona. </a:t>
            </a:r>
            <a:endParaRPr lang="en-US" dirty="0" smtClean="0">
              <a:latin typeface="Arial" charset="0"/>
            </a:endParaRPr>
          </a:p>
          <a:p>
            <a:pPr>
              <a:defRPr/>
            </a:pPr>
            <a:endParaRPr lang="en-US" dirty="0" smtClean="0">
              <a:latin typeface="Arial" charset="0"/>
            </a:endParaRPr>
          </a:p>
          <a:p>
            <a:pPr>
              <a:defRPr/>
            </a:pPr>
            <a:r>
              <a:rPr lang="en-US" dirty="0" smtClean="0">
                <a:latin typeface="Arial" charset="0"/>
              </a:rPr>
              <a:t>It is a dry, shredded green, brown or gray mix of flowers, stems, seeds, and leaves from the hemp plant </a:t>
            </a:r>
            <a:r>
              <a:rPr lang="en-US" i="1" dirty="0" smtClean="0">
                <a:latin typeface="Arial" charset="0"/>
              </a:rPr>
              <a:t>Cannabis sativa</a:t>
            </a:r>
            <a:r>
              <a:rPr lang="en-US" dirty="0" smtClean="0">
                <a:latin typeface="Arial" charset="0"/>
              </a:rPr>
              <a:t>. </a:t>
            </a:r>
          </a:p>
          <a:p>
            <a:pPr>
              <a:defRPr/>
            </a:pPr>
            <a:endParaRPr lang="en-US" dirty="0" smtClean="0">
              <a:latin typeface="Arial" charset="0"/>
            </a:endParaRPr>
          </a:p>
          <a:p>
            <a:pPr>
              <a:defRPr/>
            </a:pPr>
            <a:r>
              <a:rPr lang="en-US" dirty="0" smtClean="0">
                <a:latin typeface="Arial" charset="0"/>
              </a:rPr>
              <a:t>The main active chemical in marijuana is delta-9-tetrahydrocannabinol, or THC for short. THC is the main psychoactive – mind altering chemical in marijuana, but there could be any number of about 400 other chemicals, in marijuana, that could affect a person’s health.   </a:t>
            </a:r>
          </a:p>
          <a:p>
            <a:pPr>
              <a:defRPr/>
            </a:pPr>
            <a:endParaRPr lang="en-US" dirty="0" smtClean="0">
              <a:latin typeface="Arial" charset="0"/>
            </a:endParaRPr>
          </a:p>
          <a:p>
            <a:pPr>
              <a:defRPr/>
            </a:pPr>
            <a:r>
              <a:rPr lang="en-US" dirty="0" smtClean="0">
                <a:latin typeface="Arial" charset="0"/>
              </a:rPr>
              <a:t>As you will see, Marijuana’s strength or potency is related to the amount of THC it contains and the THC content of marijuana has been increasing since the 1970s.</a:t>
            </a:r>
          </a:p>
          <a:p>
            <a:pPr>
              <a:defRPr/>
            </a:pPr>
            <a:endParaRPr lang="en-US" dirty="0" smtClean="0">
              <a:latin typeface="Arial" charset="0"/>
            </a:endParaRPr>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0E5235E9-A369-4246-A2FC-236F01DCAC18}" type="slidenum">
              <a:rPr lang="en-US">
                <a:solidFill>
                  <a:srgbClr val="000000"/>
                </a:solidFill>
                <a:ea typeface="Arial Unicode MS" panose="020B0604020202020204" pitchFamily="34" charset="-128"/>
              </a:rPr>
              <a:pPr eaLnBrk="1"/>
              <a:t>2</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2894015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earlier slide where it said that teen brains</a:t>
            </a:r>
            <a:r>
              <a:rPr lang="en-US" baseline="0" dirty="0" smtClean="0"/>
              <a:t> are uniquely vulnerable to marijuana use. </a:t>
            </a:r>
            <a:r>
              <a:rPr lang="en-US" baseline="0" dirty="0" smtClean="0"/>
              <a:t>The National Institute for Drug Abuse</a:t>
            </a:r>
            <a:r>
              <a:rPr lang="en-US" dirty="0" smtClean="0"/>
              <a:t> </a:t>
            </a:r>
            <a:r>
              <a:rPr lang="en-US" dirty="0" smtClean="0"/>
              <a:t>found that people who started using marijuana as teenagers, by the time they were 38, they lost about 8 IQ points. That</a:t>
            </a:r>
            <a:r>
              <a:rPr lang="en-US" baseline="0" dirty="0" smtClean="0"/>
              <a:t> puts a person of average intelligence into the lowest third of the intelligence range. This can jeopardize our children’s chances of success in school and life. </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20</a:t>
            </a:fld>
            <a:endParaRPr lang="en-US"/>
          </a:p>
        </p:txBody>
      </p:sp>
    </p:spTree>
    <p:extLst>
      <p:ext uri="{BB962C8B-B14F-4D97-AF65-F5344CB8AC3E}">
        <p14:creationId xmlns:p14="http://schemas.microsoft.com/office/powerpoint/2010/main" val="3194756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smtClean="0"/>
              <a:t>The </a:t>
            </a:r>
            <a:r>
              <a:rPr lang="en-US" sz="1800" dirty="0" smtClean="0"/>
              <a:t>reality is that kids who are regular users of marijuana are much more likely to use other drugs such as alcohol, cigarettes, prescription pain relievers, and cocaine, as well as all other drugs of abuse not listed here such as meth, inhalants and cough medicine.  Further, the more they use, the more likely they are to use these other drugs.  You don’t need to accept or reject the idea of marijuana as a “gateway” to other drugs to recognize that kids who are using marijuana on a heavy, consistent basis, are much more likely to be using other drugs of abuse as well.  We can’t say “it’s just pot,” and not worry.</a:t>
            </a:r>
          </a:p>
          <a:p>
            <a:endParaRPr lang="en-US"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E6BABC55-F720-4E67-B9D0-F38E18AD4F1E}" type="slidenum">
              <a:rPr lang="en-US">
                <a:solidFill>
                  <a:srgbClr val="000000"/>
                </a:solidFill>
                <a:ea typeface="Arial Unicode MS" panose="020B0604020202020204" pitchFamily="34" charset="-128"/>
              </a:rPr>
              <a:pPr eaLnBrk="1"/>
              <a:t>21</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53880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Marijuana has changed a lot over</a:t>
            </a:r>
            <a:r>
              <a:rPr lang="en-US" baseline="0" dirty="0" smtClean="0"/>
              <a:t> the decades and one of the biggest changes is in its strength or potency. This graph shows us how the strength or potency of marijuana more than doubled </a:t>
            </a:r>
            <a:r>
              <a:rPr lang="en-US" dirty="0" smtClean="0"/>
              <a:t>between </a:t>
            </a:r>
            <a:r>
              <a:rPr lang="en-US" dirty="0" smtClean="0"/>
              <a:t>1998 and 2009.</a:t>
            </a:r>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BEAB7D4A-1941-446E-863F-D41DA543DF3E}" type="slidenum">
              <a:rPr lang="en-US">
                <a:solidFill>
                  <a:srgbClr val="000000"/>
                </a:solidFill>
                <a:ea typeface="Arial Unicode MS" panose="020B0604020202020204" pitchFamily="34" charset="-128"/>
              </a:rPr>
              <a:pPr eaLnBrk="1"/>
              <a:t>22</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665083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 and </a:t>
            </a:r>
            <a:r>
              <a:rPr lang="en-US" dirty="0" smtClean="0"/>
              <a:t>look what happened.</a:t>
            </a:r>
            <a:r>
              <a:rPr lang="en-US" baseline="0" dirty="0" smtClean="0"/>
              <a:t> Along with increased potency more people needed help to quitting. This graph shows </a:t>
            </a:r>
            <a:r>
              <a:rPr lang="en-US" dirty="0" smtClean="0"/>
              <a:t>treatment </a:t>
            </a:r>
            <a:r>
              <a:rPr lang="en-US" dirty="0" smtClean="0"/>
              <a:t>admissions for </a:t>
            </a:r>
            <a:r>
              <a:rPr lang="en-US" dirty="0" smtClean="0"/>
              <a:t>marijuana.</a:t>
            </a:r>
            <a:r>
              <a:rPr lang="en-US" baseline="0" dirty="0" smtClean="0"/>
              <a:t> They </a:t>
            </a:r>
            <a:r>
              <a:rPr lang="en-US" dirty="0" smtClean="0"/>
              <a:t>increased </a:t>
            </a:r>
            <a:r>
              <a:rPr lang="en-US" dirty="0" smtClean="0"/>
              <a:t>30 percent, while overall treatment </a:t>
            </a:r>
            <a:r>
              <a:rPr lang="en-US" dirty="0" smtClean="0"/>
              <a:t>admissions for other drugs </a:t>
            </a:r>
            <a:r>
              <a:rPr lang="en-US" dirty="0" smtClean="0"/>
              <a:t>remained roughly constant.</a:t>
            </a:r>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CBE03DD8-A0FF-43D4-9858-3A1AA1CE0C7E}" type="slidenum">
              <a:rPr lang="en-US">
                <a:solidFill>
                  <a:srgbClr val="000000"/>
                </a:solidFill>
                <a:ea typeface="Arial Unicode MS" panose="020B0604020202020204" pitchFamily="34" charset="-128"/>
              </a:rPr>
              <a:pPr eaLnBrk="1"/>
              <a:t>23</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62466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While the science</a:t>
            </a:r>
            <a:r>
              <a:rPr lang="en-US" baseline="0" dirty="0" smtClean="0"/>
              <a:t> has never been clearer that marijuana is not a harmless drug, there seems to be a huge disconnect. </a:t>
            </a:r>
          </a:p>
          <a:p>
            <a:endParaRPr lang="en-US" dirty="0" smtClean="0"/>
          </a:p>
          <a:p>
            <a:r>
              <a:rPr lang="en-US" dirty="0" smtClean="0"/>
              <a:t>So </a:t>
            </a:r>
            <a:r>
              <a:rPr lang="en-US" dirty="0" smtClean="0"/>
              <a:t>where is this disconnect coming from?</a:t>
            </a:r>
          </a:p>
          <a:p>
            <a:endParaRPr lang="en-US" dirty="0" smtClean="0"/>
          </a:p>
          <a:p>
            <a:r>
              <a:rPr lang="en-US" dirty="0" smtClean="0"/>
              <a:t>Well, if you use online social media [CLICK ANIMATION], watch movies [CLICK], listen to music [CLICK] for old people or young people [CLICK] or watch TV, you will see marijuana use treated as a harmless, if not displayed as positive or fun behavior.</a:t>
            </a:r>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92668358-E08A-4C55-8E90-9B65CDD7E445}" type="slidenum">
              <a:rPr lang="en-US">
                <a:solidFill>
                  <a:srgbClr val="000000"/>
                </a:solidFill>
                <a:ea typeface="Arial Unicode MS" panose="020B0604020202020204" pitchFamily="34" charset="-128"/>
              </a:rPr>
              <a:pPr eaLnBrk="1"/>
              <a:t>24</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51825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Other than alcohol, marijuana is one</a:t>
            </a:r>
            <a:r>
              <a:rPr lang="en-US" baseline="0" dirty="0" smtClean="0"/>
              <a:t> of </a:t>
            </a:r>
            <a:r>
              <a:rPr lang="en-US" dirty="0" smtClean="0"/>
              <a:t>the most available drugs in</a:t>
            </a:r>
            <a:r>
              <a:rPr lang="en-US" baseline="0" dirty="0" smtClean="0"/>
              <a:t> </a:t>
            </a:r>
            <a:r>
              <a:rPr lang="en-US" baseline="0" dirty="0" smtClean="0"/>
              <a:t>Arizona.</a:t>
            </a:r>
            <a:endParaRPr lang="en-US" baseline="0" dirty="0" smtClean="0"/>
          </a:p>
          <a:p>
            <a:r>
              <a:rPr lang="en-US" baseline="0" dirty="0" smtClean="0"/>
              <a:t>Most youth get their marijuana from these sources. </a:t>
            </a:r>
          </a:p>
          <a:p>
            <a:r>
              <a:rPr lang="en-US" baseline="0" dirty="0" smtClean="0"/>
              <a:t>3 out of 4 get marijuana from Friends (75%) – Why is this important. If your child’s friends smoke pot, your child is more likely to try it.</a:t>
            </a:r>
            <a:endParaRPr lang="en-US" baseline="0" dirty="0" smtClean="0"/>
          </a:p>
          <a:p>
            <a:r>
              <a:rPr lang="en-US" baseline="0" dirty="0" smtClean="0"/>
              <a:t>Parties 1 out of </a:t>
            </a:r>
            <a:r>
              <a:rPr lang="en-US" baseline="0" dirty="0" smtClean="0"/>
              <a:t>4 (27%)</a:t>
            </a:r>
            <a:endParaRPr lang="en-US" baseline="0" dirty="0" smtClean="0"/>
          </a:p>
          <a:p>
            <a:r>
              <a:rPr lang="en-US" baseline="0" dirty="0" smtClean="0"/>
              <a:t>School 1 out of 10 get marijuana at school (11%)</a:t>
            </a:r>
            <a:endParaRPr lang="en-US" baseline="0" dirty="0" smtClean="0"/>
          </a:p>
          <a:p>
            <a:r>
              <a:rPr lang="en-US" baseline="0" dirty="0" smtClean="0"/>
              <a:t>And about 1 out of 10, (</a:t>
            </a:r>
            <a:r>
              <a:rPr lang="en-US" baseline="0" dirty="0" smtClean="0"/>
              <a:t>14%) </a:t>
            </a:r>
            <a:r>
              <a:rPr lang="en-US" baseline="0" dirty="0" smtClean="0"/>
              <a:t>8</a:t>
            </a:r>
            <a:r>
              <a:rPr lang="en-US" baseline="30000" dirty="0" smtClean="0"/>
              <a:t>th</a:t>
            </a:r>
            <a:r>
              <a:rPr lang="en-US" baseline="0" dirty="0" smtClean="0"/>
              <a:t>, 10</a:t>
            </a:r>
            <a:r>
              <a:rPr lang="en-US" baseline="30000" dirty="0" smtClean="0"/>
              <a:t>th</a:t>
            </a:r>
            <a:r>
              <a:rPr lang="en-US" baseline="0" dirty="0" smtClean="0"/>
              <a:t> and 12</a:t>
            </a:r>
            <a:r>
              <a:rPr lang="en-US" baseline="30000" dirty="0" smtClean="0"/>
              <a:t>th</a:t>
            </a:r>
            <a:r>
              <a:rPr lang="en-US" baseline="0" dirty="0" smtClean="0"/>
              <a:t> graders get marijuana from someone with a medical marijuana card</a:t>
            </a:r>
            <a:r>
              <a:rPr lang="en-US" dirty="0" smtClean="0"/>
              <a:t>  </a:t>
            </a:r>
          </a:p>
          <a:p>
            <a:endParaRPr lang="en-US"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624BB855-0038-4884-B3C1-65D866173BC6}" type="slidenum">
              <a:rPr lang="en-US">
                <a:solidFill>
                  <a:srgbClr val="000000"/>
                </a:solidFill>
                <a:ea typeface="Arial Unicode MS" panose="020B0604020202020204" pitchFamily="34" charset="-128"/>
              </a:rPr>
              <a:pPr eaLnBrk="1"/>
              <a:t>25</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4176446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want to take just a minute to touch on medical marijuana. How</a:t>
            </a:r>
            <a:r>
              <a:rPr lang="en-US" baseline="0" dirty="0" smtClean="0">
                <a:effectLst/>
              </a:rPr>
              <a:t> many of you know the difference between medical marijuana and marijuana found on the streets?</a:t>
            </a:r>
          </a:p>
          <a:p>
            <a:r>
              <a:rPr lang="en-US" baseline="0" dirty="0" smtClean="0">
                <a:effectLst/>
              </a:rPr>
              <a:t>Did you know that there is no medical grade of marijuana. That the marijuana sold in the dispensary is the same marijuana sold on the streets.</a:t>
            </a:r>
            <a:endParaRPr lang="en-US" dirty="0" smtClean="0">
              <a:effectLst/>
            </a:endParaRPr>
          </a:p>
          <a:p>
            <a:r>
              <a:rPr lang="en-US" dirty="0" smtClean="0">
                <a:effectLst/>
              </a:rPr>
              <a:t>Some of the </a:t>
            </a:r>
            <a:r>
              <a:rPr lang="en-US" i="1" dirty="0" smtClean="0">
                <a:effectLst/>
              </a:rPr>
              <a:t>ingredients</a:t>
            </a:r>
            <a:r>
              <a:rPr lang="en-US" dirty="0" smtClean="0">
                <a:effectLst/>
              </a:rPr>
              <a:t> in marijuana, such as THC (delta-9-tetrahydrocannabinol), have medicinal effects. And some people say they get relief from symptoms of their illnesses by smoking marijuana. </a:t>
            </a:r>
            <a:r>
              <a:rPr lang="en-US" b="1" dirty="0" smtClean="0">
                <a:effectLst/>
              </a:rPr>
              <a:t>However, using marijuana as medicine does not make it medicine.</a:t>
            </a:r>
            <a:r>
              <a:rPr lang="en-US" dirty="0" smtClean="0">
                <a:effectLst/>
              </a:rPr>
              <a:t>  It has not gone through the FDA approval process to show that its benefits outweigh its risks.</a:t>
            </a:r>
          </a:p>
          <a:p>
            <a:r>
              <a:rPr lang="en-US" dirty="0" smtClean="0">
                <a:effectLst/>
              </a:rPr>
              <a:t>Also marijuana is not prescribed</a:t>
            </a:r>
            <a:r>
              <a:rPr lang="en-US" baseline="0" dirty="0" smtClean="0">
                <a:effectLst/>
              </a:rPr>
              <a:t>, those who get it receive a recommendation for it. </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26</a:t>
            </a:fld>
            <a:endParaRPr lang="en-US"/>
          </a:p>
        </p:txBody>
      </p:sp>
    </p:spTree>
    <p:extLst>
      <p:ext uri="{BB962C8B-B14F-4D97-AF65-F5344CB8AC3E}">
        <p14:creationId xmlns:p14="http://schemas.microsoft.com/office/powerpoint/2010/main" val="849299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a:t>
            </a:r>
            <a:r>
              <a:rPr lang="en-US" dirty="0" smtClean="0">
                <a:effectLst/>
              </a:rPr>
              <a:t>is the process for medicine</a:t>
            </a:r>
            <a:r>
              <a:rPr lang="en-US" baseline="0" dirty="0" smtClean="0">
                <a:effectLst/>
              </a:rPr>
              <a:t> to be approved in the United States. </a:t>
            </a:r>
          </a:p>
          <a:p>
            <a:r>
              <a:rPr lang="en-US" baseline="0" dirty="0" smtClean="0">
                <a:effectLst/>
              </a:rPr>
              <a:t>It can take more than  15 years and as much as 2 billion dollars for a medicine to be approved and this is its process. </a:t>
            </a:r>
          </a:p>
          <a:p>
            <a:r>
              <a:rPr lang="en-US" baseline="0" dirty="0" smtClean="0">
                <a:effectLst/>
              </a:rPr>
              <a:t>It starts with nonclinical testing and the FDA application then it goes to clinical testing where there are 3 phases. Next is the FDA application where the FDA looks to ensure that the benefits outweigh any health risks and then the drug gets approved.</a:t>
            </a:r>
          </a:p>
          <a:p>
            <a:r>
              <a:rPr lang="en-US" dirty="0" smtClean="0">
                <a:effectLst/>
              </a:rPr>
              <a:t>Although marijuana</a:t>
            </a:r>
            <a:r>
              <a:rPr lang="en-US" baseline="0" dirty="0" smtClean="0">
                <a:effectLst/>
              </a:rPr>
              <a:t> has not gone through this process</a:t>
            </a:r>
            <a:r>
              <a:rPr lang="en-US" dirty="0" smtClean="0">
                <a:effectLst/>
              </a:rPr>
              <a:t>, there are some medications that do contain THC</a:t>
            </a:r>
            <a:r>
              <a:rPr lang="en-US" baseline="0" dirty="0" smtClean="0">
                <a:effectLst/>
              </a:rPr>
              <a:t>.</a:t>
            </a:r>
            <a:r>
              <a:rPr lang="en-US" dirty="0" smtClean="0">
                <a:effectLst/>
              </a:rPr>
              <a:t> </a:t>
            </a:r>
            <a:r>
              <a:rPr lang="en-US" dirty="0" err="1" smtClean="0">
                <a:effectLst/>
              </a:rPr>
              <a:t>Marinol</a:t>
            </a:r>
            <a:r>
              <a:rPr lang="en-US" dirty="0" smtClean="0">
                <a:effectLst/>
              </a:rPr>
              <a:t>® is synthetic THC made into a pill. It is FDA-approved to relieve nausea and vomiting in cancer patients undergoing chemotherapy. It is also used to reverse severe weight loss in patients with AIDS.</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27</a:t>
            </a:fld>
            <a:endParaRPr lang="en-US"/>
          </a:p>
        </p:txBody>
      </p:sp>
    </p:spTree>
    <p:extLst>
      <p:ext uri="{BB962C8B-B14F-4D97-AF65-F5344CB8AC3E}">
        <p14:creationId xmlns:p14="http://schemas.microsoft.com/office/powerpoint/2010/main" val="12304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a:t>
            </a:r>
            <a:r>
              <a:rPr lang="en-US" baseline="0" dirty="0" smtClean="0"/>
              <a:t>of the biggest risk factors for drug use is availability.  Repeated marijuana use has consequences especially for the developing brain.</a:t>
            </a:r>
          </a:p>
          <a:p>
            <a:r>
              <a:rPr lang="en-US" baseline="0" dirty="0" smtClean="0"/>
              <a:t>If marijuana is legalized in Arizona, 32,000 youth would be more likely to try marijuana, putting their school and future at risk. </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28</a:t>
            </a:fld>
            <a:endParaRPr lang="en-US"/>
          </a:p>
        </p:txBody>
      </p:sp>
    </p:spTree>
    <p:extLst>
      <p:ext uri="{BB962C8B-B14F-4D97-AF65-F5344CB8AC3E}">
        <p14:creationId xmlns:p14="http://schemas.microsoft.com/office/powerpoint/2010/main" val="2279967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endParaRPr lang="en-US" baseline="0" dirty="0" smtClean="0"/>
          </a:p>
          <a:p>
            <a:r>
              <a:rPr lang="en-US" baseline="0" dirty="0" smtClean="0"/>
              <a:t>The Science has never been clearer. Harvard University, Northwestern,  The New England Journal of Medicine are all issuing scientific reports with regard to the health harms and consequences of marijuana. </a:t>
            </a:r>
          </a:p>
          <a:p>
            <a:endParaRPr lang="en-US" baseline="0" dirty="0" smtClean="0"/>
          </a:p>
          <a:p>
            <a:r>
              <a:rPr lang="en-US" baseline="0" dirty="0" smtClean="0"/>
              <a:t>As a parent we must be clear to our youth that we do not want them using marijuana. The way we begin is with a conversation.</a:t>
            </a:r>
          </a:p>
          <a:p>
            <a:endParaRPr lang="en-US" baseline="0" dirty="0" smtClean="0"/>
          </a:p>
        </p:txBody>
      </p:sp>
      <p:sp>
        <p:nvSpPr>
          <p:cNvPr id="4" name="Slide Number Placeholder 3"/>
          <p:cNvSpPr>
            <a:spLocks noGrp="1"/>
          </p:cNvSpPr>
          <p:nvPr>
            <p:ph type="sldNum" sz="quarter" idx="10"/>
          </p:nvPr>
        </p:nvSpPr>
        <p:spPr/>
        <p:txBody>
          <a:bodyPr/>
          <a:lstStyle/>
          <a:p>
            <a:fld id="{887AFCF2-6F7F-4F98-9130-6482ABAD1EEC}" type="slidenum">
              <a:rPr lang="en-US" smtClean="0"/>
              <a:t>29</a:t>
            </a:fld>
            <a:endParaRPr lang="en-US"/>
          </a:p>
        </p:txBody>
      </p:sp>
    </p:spTree>
    <p:extLst>
      <p:ext uri="{BB962C8B-B14F-4D97-AF65-F5344CB8AC3E}">
        <p14:creationId xmlns:p14="http://schemas.microsoft.com/office/powerpoint/2010/main" val="313636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en-US" dirty="0" smtClean="0"/>
              <a:t>There are a lot of different terms for marijuana – some of the most common are:</a:t>
            </a:r>
          </a:p>
          <a:p>
            <a:pPr marL="298637" indent="-298637">
              <a:buFont typeface="Arial" pitchFamily="34" charset="0"/>
              <a:buChar char="•"/>
              <a:defRPr/>
            </a:pPr>
            <a:r>
              <a:rPr lang="en-US" dirty="0" smtClean="0">
                <a:latin typeface="Arial" charset="0"/>
              </a:rPr>
              <a:t>Pot</a:t>
            </a:r>
          </a:p>
          <a:p>
            <a:pPr marL="298637" indent="-298637">
              <a:buFont typeface="Arial" pitchFamily="34" charset="0"/>
              <a:buChar char="•"/>
              <a:defRPr/>
            </a:pPr>
            <a:r>
              <a:rPr lang="en-US" dirty="0" smtClean="0">
                <a:latin typeface="Arial" charset="0"/>
              </a:rPr>
              <a:t>Ganja</a:t>
            </a:r>
          </a:p>
          <a:p>
            <a:pPr marL="298637" indent="-298637">
              <a:buFont typeface="Arial" pitchFamily="34" charset="0"/>
              <a:buChar char="•"/>
              <a:defRPr/>
            </a:pPr>
            <a:r>
              <a:rPr lang="en-US" dirty="0" smtClean="0">
                <a:latin typeface="Arial" charset="0"/>
              </a:rPr>
              <a:t>Herb</a:t>
            </a:r>
          </a:p>
          <a:p>
            <a:pPr marL="298637" indent="-298637">
              <a:buFont typeface="Arial" pitchFamily="34" charset="0"/>
              <a:buChar char="•"/>
              <a:defRPr/>
            </a:pPr>
            <a:r>
              <a:rPr lang="en-US" dirty="0" smtClean="0">
                <a:latin typeface="Arial" charset="0"/>
              </a:rPr>
              <a:t>Weed</a:t>
            </a:r>
          </a:p>
          <a:p>
            <a:pPr marL="298637" indent="-298637">
              <a:buFont typeface="Arial" pitchFamily="34" charset="0"/>
              <a:buChar char="•"/>
              <a:defRPr/>
            </a:pPr>
            <a:r>
              <a:rPr lang="en-US" dirty="0" smtClean="0">
                <a:latin typeface="Arial" charset="0"/>
              </a:rPr>
              <a:t>Mary Jane</a:t>
            </a:r>
          </a:p>
          <a:p>
            <a:pPr marL="298637" indent="-298637">
              <a:buFont typeface="Arial" pitchFamily="34" charset="0"/>
              <a:buChar char="•"/>
              <a:defRPr/>
            </a:pPr>
            <a:r>
              <a:rPr lang="en-US" dirty="0" smtClean="0">
                <a:latin typeface="Arial" charset="0"/>
              </a:rPr>
              <a:t>Grass</a:t>
            </a:r>
          </a:p>
          <a:p>
            <a:pPr marL="298637" indent="-298637">
              <a:buFont typeface="Arial" pitchFamily="34" charset="0"/>
              <a:buChar char="•"/>
              <a:defRPr/>
            </a:pPr>
            <a:r>
              <a:rPr lang="en-US" dirty="0" smtClean="0">
                <a:latin typeface="Arial" charset="0"/>
              </a:rPr>
              <a:t>Chronic</a:t>
            </a:r>
          </a:p>
          <a:p>
            <a:pPr>
              <a:buFont typeface="Arial" pitchFamily="34" charset="0"/>
              <a:buNone/>
              <a:defRPr/>
            </a:pPr>
            <a:r>
              <a:rPr lang="en-US" dirty="0" smtClean="0">
                <a:latin typeface="Arial" charset="0"/>
              </a:rPr>
              <a:t>And more than 200 others</a:t>
            </a:r>
          </a:p>
          <a:p>
            <a:pPr>
              <a:defRPr/>
            </a:pPr>
            <a:endParaRPr lang="en-US" dirty="0" smtClean="0">
              <a:latin typeface="Arial" charset="0"/>
            </a:endParaRPr>
          </a:p>
          <a:p>
            <a:pPr>
              <a:defRPr/>
            </a:pPr>
            <a:r>
              <a:rPr lang="en-US" dirty="0" smtClean="0">
                <a:latin typeface="Arial" charset="0"/>
              </a:rPr>
              <a:t>In recent years, marijuana has been manipulated to make it more potent, and different strains of marijuana, now have their own “brand” names.</a:t>
            </a:r>
          </a:p>
          <a:p>
            <a:pPr>
              <a:defRPr/>
            </a:pPr>
            <a:endParaRPr lang="en-US" dirty="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CD8454A7-E46C-4769-9B89-B8277AA9652B}" type="slidenum">
              <a:rPr lang="en-US">
                <a:solidFill>
                  <a:srgbClr val="000000"/>
                </a:solidFill>
                <a:ea typeface="Arial Unicode MS" panose="020B0604020202020204" pitchFamily="34" charset="-128"/>
              </a:rPr>
              <a:pPr eaLnBrk="1"/>
              <a:t>3</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1784978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en-US" dirty="0" smtClean="0"/>
              <a:t>So, what do </a:t>
            </a:r>
            <a:r>
              <a:rPr lang="en-US" u="sng" dirty="0" smtClean="0"/>
              <a:t>you</a:t>
            </a:r>
            <a:r>
              <a:rPr lang="en-US" dirty="0" smtClean="0"/>
              <a:t> say when you talk to </a:t>
            </a:r>
            <a:r>
              <a:rPr lang="en-US" u="sng" dirty="0" smtClean="0"/>
              <a:t>your</a:t>
            </a:r>
            <a:r>
              <a:rPr lang="en-US" dirty="0" smtClean="0"/>
              <a:t> kids?</a:t>
            </a:r>
          </a:p>
          <a:p>
            <a:pPr>
              <a:defRPr/>
            </a:pPr>
            <a:endParaRPr lang="en-US" dirty="0" smtClean="0"/>
          </a:p>
          <a:p>
            <a:pPr>
              <a:defRPr/>
            </a:pPr>
            <a:r>
              <a:rPr lang="en-US" dirty="0" smtClean="0"/>
              <a:t>The best approach may be to focus on one goal:  </a:t>
            </a:r>
            <a:r>
              <a:rPr lang="en-US" dirty="0" smtClean="0">
                <a:latin typeface="Arial" charset="0"/>
              </a:rPr>
              <a:t>You do not want them to use.</a:t>
            </a:r>
          </a:p>
          <a:p>
            <a:pPr>
              <a:defRPr/>
            </a:pPr>
            <a:endParaRPr lang="en-US" dirty="0" smtClean="0">
              <a:latin typeface="Arial" charset="0"/>
            </a:endParaRPr>
          </a:p>
          <a:p>
            <a:pPr>
              <a:defRPr/>
            </a:pPr>
            <a:r>
              <a:rPr lang="en-US" dirty="0" smtClean="0">
                <a:latin typeface="Arial" charset="0"/>
              </a:rPr>
              <a:t>It is best to stick to simple, straightforward, irrefutable arguments:</a:t>
            </a:r>
          </a:p>
          <a:p>
            <a:pPr indent="-298637">
              <a:buFont typeface="Arial" pitchFamily="34" charset="0"/>
              <a:buChar char="•"/>
              <a:defRPr/>
            </a:pPr>
            <a:r>
              <a:rPr lang="en-US" dirty="0" smtClean="0">
                <a:latin typeface="Arial" charset="0"/>
              </a:rPr>
              <a:t>Marijuana makes it harder for your brain to make good decisions </a:t>
            </a:r>
          </a:p>
          <a:p>
            <a:pPr indent="-298637">
              <a:buFont typeface="Arial" pitchFamily="34" charset="0"/>
              <a:buChar char="•"/>
              <a:defRPr/>
            </a:pPr>
            <a:r>
              <a:rPr lang="en-US" dirty="0" smtClean="0">
                <a:latin typeface="Arial" charset="0"/>
              </a:rPr>
              <a:t>Marijuana reduces motivation and increases impulsivity</a:t>
            </a:r>
          </a:p>
          <a:p>
            <a:pPr indent="-298637">
              <a:buFont typeface="Arial" pitchFamily="34" charset="0"/>
              <a:buChar char="•"/>
              <a:defRPr/>
            </a:pPr>
            <a:r>
              <a:rPr lang="en-US" dirty="0" smtClean="0">
                <a:latin typeface="Arial" charset="0"/>
              </a:rPr>
              <a:t>For some people, once they start using marijuana, they can’t or won’t stop</a:t>
            </a:r>
          </a:p>
          <a:p>
            <a:pPr indent="-298637">
              <a:buFont typeface="Arial" pitchFamily="34" charset="0"/>
              <a:buChar char="•"/>
              <a:defRPr/>
            </a:pPr>
            <a:r>
              <a:rPr lang="en-US" dirty="0" smtClean="0">
                <a:latin typeface="Arial" charset="0"/>
              </a:rPr>
              <a:t>Marijuana can keep you from doing and being your </a:t>
            </a:r>
            <a:r>
              <a:rPr lang="en-US" dirty="0" smtClean="0">
                <a:latin typeface="Arial" charset="0"/>
              </a:rPr>
              <a:t>best</a:t>
            </a:r>
          </a:p>
          <a:p>
            <a:pPr indent="-298637">
              <a:buFont typeface="Arial" pitchFamily="34" charset="0"/>
              <a:buChar char="•"/>
              <a:defRPr/>
            </a:pPr>
            <a:r>
              <a:rPr lang="en-US" dirty="0" smtClean="0">
                <a:latin typeface="Arial" charset="0"/>
              </a:rPr>
              <a:t>Never ride in a car with someone who has been using marijuana. The chances o</a:t>
            </a:r>
            <a:r>
              <a:rPr lang="en-US" baseline="0" dirty="0" smtClean="0">
                <a:latin typeface="Arial" charset="0"/>
              </a:rPr>
              <a:t>f being involved in an accident go way up.</a:t>
            </a:r>
            <a:endParaRPr lang="en-US" dirty="0" smtClean="0">
              <a:latin typeface="Arial" charset="0"/>
            </a:endParaRPr>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3FF8A478-6D2B-4FE2-80C9-AA47DE0B333C}" type="slidenum">
              <a:rPr lang="en-US">
                <a:solidFill>
                  <a:srgbClr val="000000"/>
                </a:solidFill>
                <a:ea typeface="Arial Unicode MS" panose="020B0604020202020204" pitchFamily="34" charset="-128"/>
              </a:rPr>
              <a:pPr eaLnBrk="1"/>
              <a:t>30</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1396550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In our society, there are a lot of issues related to marijuana that your kids, or even other parents, may raise. </a:t>
            </a:r>
            <a:endParaRPr lang="en-US" dirty="0" smtClean="0"/>
          </a:p>
          <a:p>
            <a:endParaRPr lang="en-US" dirty="0" smtClean="0"/>
          </a:p>
          <a:p>
            <a:r>
              <a:rPr lang="en-US" dirty="0" smtClean="0"/>
              <a:t>Let’s just discuss one of these for a minute. The comparison to alcohol.</a:t>
            </a:r>
            <a:r>
              <a:rPr lang="en-US" baseline="0" dirty="0" smtClean="0"/>
              <a:t> One issue emerging is to say just regulate it like alcohol. Let’s think about that. Alcohol is highly regulated. There is an age limit on who can drink, there are drunk driving laws, there is a warning label for pregnant women. Yet, what is the number one substance our youth use? Alcohol. So to say that by legalizing and regulating marijuana we will be making it less available to our children is simply not true. That’s not the way alcohol has played out. To youth legal means safe. When kids think it’s safe to use, they are more likely to use it.</a:t>
            </a:r>
          </a:p>
          <a:p>
            <a:endParaRPr lang="en-US" baseline="0" dirty="0" smtClean="0"/>
          </a:p>
          <a:p>
            <a:r>
              <a:rPr lang="en-US" baseline="0" dirty="0" smtClean="0"/>
              <a:t>Secondly on this idea that marijuana is safer than alcohol. Think about this. Who you would rather have watch your children. Someone who has been drinking or someone who has been smoking pot? Now this scenario, who would you rather have piloting the plane you are on, someone who has been drinking or someone who just smoked a joint?</a:t>
            </a:r>
          </a:p>
          <a:p>
            <a:endParaRPr lang="en-US" baseline="0" dirty="0" smtClean="0"/>
          </a:p>
          <a:p>
            <a:r>
              <a:rPr lang="en-US" baseline="0" dirty="0" smtClean="0"/>
              <a:t>The point is neither, because neither are safe to do when you are hired to watch children as in a babysitter or to fly a plane.</a:t>
            </a:r>
          </a:p>
          <a:p>
            <a:endParaRPr lang="en-US" baseline="0" dirty="0" smtClean="0"/>
          </a:p>
          <a:p>
            <a:r>
              <a:rPr lang="en-US" baseline="0" dirty="0" smtClean="0"/>
              <a:t>To say that marijuana is safer than alcohol is simply not true. To say that marijuana is harmless is simply not true.</a:t>
            </a:r>
            <a:endParaRPr lang="en-US" dirty="0" smtClean="0"/>
          </a:p>
          <a:p>
            <a:endParaRPr lang="en-US" dirty="0" smtClean="0"/>
          </a:p>
          <a:p>
            <a:r>
              <a:rPr lang="en-US" dirty="0" smtClean="0"/>
              <a:t>When talking with your children about this, medical</a:t>
            </a:r>
            <a:r>
              <a:rPr lang="en-US" baseline="0" dirty="0" smtClean="0"/>
              <a:t> marijuana,</a:t>
            </a:r>
            <a:r>
              <a:rPr lang="en-US" dirty="0" smtClean="0"/>
              <a:t> legalization and the comparison to alcohol might</a:t>
            </a:r>
            <a:r>
              <a:rPr lang="en-US" baseline="0" dirty="0" smtClean="0"/>
              <a:t> be</a:t>
            </a:r>
            <a:r>
              <a:rPr lang="en-US" dirty="0" smtClean="0"/>
              <a:t> </a:t>
            </a:r>
            <a:r>
              <a:rPr lang="en-US" dirty="0" smtClean="0"/>
              <a:t>worthwhile topics to debate, but for your discussion with your child it is best to focus on the effects that marijuana can have on them and their safety</a:t>
            </a:r>
            <a:r>
              <a:rPr lang="en-US" dirty="0" smtClean="0"/>
              <a:t>. </a:t>
            </a:r>
          </a:p>
          <a:p>
            <a:endParaRPr lang="en-US" dirty="0" smtClean="0"/>
          </a:p>
          <a:p>
            <a:r>
              <a:rPr lang="en-US" dirty="0" smtClean="0"/>
              <a:t>With one bottom line. You</a:t>
            </a:r>
            <a:r>
              <a:rPr lang="en-US" baseline="0" dirty="0" smtClean="0"/>
              <a:t> don’t want them to use. </a:t>
            </a:r>
          </a:p>
          <a:p>
            <a:endParaRPr lang="en-US" baseline="0"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81A6C8CB-2970-417C-BB14-81018CCCF9CF}" type="slidenum">
              <a:rPr lang="en-US">
                <a:solidFill>
                  <a:srgbClr val="000000"/>
                </a:solidFill>
                <a:ea typeface="Arial Unicode MS" panose="020B0604020202020204" pitchFamily="34" charset="-128"/>
              </a:rPr>
              <a:pPr eaLnBrk="1"/>
              <a:t>31</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3919529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Many kids will turn the tables and ask, “Did you use?”</a:t>
            </a:r>
          </a:p>
          <a:p>
            <a:endParaRPr lang="en-US" dirty="0" smtClean="0"/>
          </a:p>
          <a:p>
            <a:r>
              <a:rPr lang="en-US" dirty="0" smtClean="0"/>
              <a:t>The Partnership </a:t>
            </a:r>
            <a:r>
              <a:rPr lang="en-US" dirty="0" smtClean="0"/>
              <a:t>for</a:t>
            </a:r>
            <a:r>
              <a:rPr lang="en-US" baseline="0" dirty="0" smtClean="0"/>
              <a:t> Drug-Free Kids</a:t>
            </a:r>
            <a:r>
              <a:rPr lang="en-US" dirty="0" smtClean="0"/>
              <a:t> </a:t>
            </a:r>
            <a:r>
              <a:rPr lang="en-US" dirty="0" smtClean="0"/>
              <a:t>recommends not lying, and not making excuses – but telling “war stories” about past use can be counter-productive. What’s most important is what they will do with their future, not what you’ve done in your past.</a:t>
            </a:r>
          </a:p>
          <a:p>
            <a:endParaRPr lang="en-US" dirty="0" smtClean="0"/>
          </a:p>
          <a:p>
            <a:r>
              <a:rPr lang="en-US" dirty="0" smtClean="0"/>
              <a:t>Focus on your primary messages about the difficulty in making good decisions, staying motivated and deciding not to use.</a:t>
            </a:r>
          </a:p>
          <a:p>
            <a:endParaRPr lang="en-US" dirty="0" smtClean="0"/>
          </a:p>
          <a:p>
            <a:r>
              <a:rPr lang="en-US" dirty="0" smtClean="0"/>
              <a:t>If you chose not to use, you can talk about how and why you made your decision or discuss how you saw others act after using marijuana.</a:t>
            </a:r>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44CBC517-A047-4658-AB36-524B97A3C69F}" type="slidenum">
              <a:rPr lang="en-US">
                <a:solidFill>
                  <a:srgbClr val="000000"/>
                </a:solidFill>
                <a:ea typeface="Arial Unicode MS" panose="020B0604020202020204" pitchFamily="34" charset="-128"/>
              </a:rPr>
              <a:pPr eaLnBrk="1"/>
              <a:t>32</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728726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We’ve gone over a lot of information here tonight and here’s just a quick recap. </a:t>
            </a:r>
          </a:p>
          <a:p>
            <a:r>
              <a:rPr lang="en-US" dirty="0" smtClean="0"/>
              <a:t>Today’s marijuana is</a:t>
            </a:r>
            <a:r>
              <a:rPr lang="en-US" baseline="0" dirty="0" smtClean="0"/>
              <a:t> now not just smoked, but it comes in candies, cookies, sodas, brownies as edibles. It can also be vaporized or smoked in an e-cigarette</a:t>
            </a:r>
          </a:p>
          <a:p>
            <a:r>
              <a:rPr lang="en-US" baseline="0" dirty="0" smtClean="0"/>
              <a:t>Today’s marijuana has a much stronger punch that marijuana of the past</a:t>
            </a:r>
          </a:p>
          <a:p>
            <a:r>
              <a:rPr lang="en-US" baseline="0" dirty="0" smtClean="0"/>
              <a:t>Today’s marijuana reduces IQ</a:t>
            </a:r>
          </a:p>
          <a:p>
            <a:r>
              <a:rPr lang="en-US" baseline="0" dirty="0" smtClean="0"/>
              <a:t>Please take the time to talk with your child about the harms and consequences associated with marijuana use. </a:t>
            </a:r>
          </a:p>
          <a:p>
            <a:r>
              <a:rPr lang="en-US" baseline="0" dirty="0" smtClean="0"/>
              <a:t>Help your child develop the confidence and skills they need to turn down marijuana offers. Practice what they are going to say when someone asks them if they want to smoke. Use role playing scenarios. </a:t>
            </a:r>
          </a:p>
          <a:p>
            <a:r>
              <a:rPr lang="en-US" baseline="0" dirty="0" smtClean="0"/>
              <a:t>Develop a rescue plan and let your child know that you will come and pick them up if there is ever a time when they feel uncomfortable and need to leave a party or situation.</a:t>
            </a:r>
            <a:endParaRPr lang="en-US"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44CBC517-A047-4658-AB36-524B97A3C69F}" type="slidenum">
              <a:rPr lang="en-US">
                <a:solidFill>
                  <a:srgbClr val="000000"/>
                </a:solidFill>
                <a:ea typeface="Arial Unicode MS" panose="020B0604020202020204" pitchFamily="34" charset="-128"/>
              </a:rPr>
              <a:pPr eaLnBrk="1"/>
              <a:t>33</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966350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t>
            </a:r>
            <a:r>
              <a:rPr lang="en-US" baseline="0" dirty="0" smtClean="0"/>
              <a:t>you know of a child that needs help for their marijuana use please call the toll free helpline at 1-855-378-4373. Operators are available to answer questions in English and Spanish. </a:t>
            </a:r>
            <a:endParaRPr lang="en-US" baseline="0" dirty="0" smtClean="0"/>
          </a:p>
          <a:p>
            <a:endParaRPr lang="en-US" baseline="0" dirty="0" smtClean="0"/>
          </a:p>
          <a:p>
            <a:r>
              <a:rPr lang="en-US" baseline="0" dirty="0" smtClean="0"/>
              <a:t>In addition to the operators, Parent coaches are ready and waiting to help.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34</a:t>
            </a:fld>
            <a:endParaRPr lang="en-US"/>
          </a:p>
        </p:txBody>
      </p:sp>
    </p:spTree>
    <p:extLst>
      <p:ext uri="{BB962C8B-B14F-4D97-AF65-F5344CB8AC3E}">
        <p14:creationId xmlns:p14="http://schemas.microsoft.com/office/powerpoint/2010/main" val="246260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Marijuana is usually smoked as a hand-rolled cigarette, which is usually called a joint. It can be smoked in a pipe </a:t>
            </a:r>
            <a:r>
              <a:rPr lang="en-US" dirty="0" smtClean="0">
                <a:solidFill>
                  <a:schemeClr val="tx1"/>
                </a:solidFill>
              </a:rPr>
              <a:t>or water pipe, which is called a </a:t>
            </a:r>
            <a:r>
              <a:rPr lang="en-US" dirty="0" smtClean="0"/>
              <a:t>bong, or in “blunts,” which are cigars that are hollowed out and refilled with a mixture of marijuana and tobacco. </a:t>
            </a:r>
          </a:p>
          <a:p>
            <a:endParaRPr lang="en-US" dirty="0" smtClean="0"/>
          </a:p>
          <a:p>
            <a:r>
              <a:rPr lang="en-US" dirty="0" smtClean="0"/>
              <a:t>Marijuana can be mixed in food or brewed</a:t>
            </a:r>
            <a:r>
              <a:rPr lang="en-US" baseline="0" dirty="0" smtClean="0"/>
              <a:t> as a tea. Marijuana now comes in a </a:t>
            </a:r>
            <a:r>
              <a:rPr lang="en-US" baseline="0" dirty="0" smtClean="0"/>
              <a:t>edible </a:t>
            </a:r>
            <a:r>
              <a:rPr lang="en-US" baseline="0" dirty="0" smtClean="0"/>
              <a:t>form which is basically food items containing marijuana. </a:t>
            </a:r>
            <a:endParaRPr lang="en-US" dirty="0" smtClean="0"/>
          </a:p>
          <a:p>
            <a:endParaRPr lang="en-US" b="1" dirty="0" smtClean="0"/>
          </a:p>
          <a:p>
            <a:r>
              <a:rPr lang="en-US" dirty="0" smtClean="0"/>
              <a:t>Marijuana can be mixed in food, brewed as a tea, and is often combined with other drugs, such as PCP.</a:t>
            </a:r>
          </a:p>
          <a:p>
            <a:endParaRPr lang="en-US" dirty="0" smtClean="0"/>
          </a:p>
        </p:txBody>
      </p:sp>
      <p:sp>
        <p:nvSpPr>
          <p:cNvPr id="4" name="Slide Number Placeholder 3"/>
          <p:cNvSpPr>
            <a:spLocks noGrp="1"/>
          </p:cNvSpPr>
          <p:nvPr>
            <p:ph type="sldNum" sz="quarter"/>
          </p:nvPr>
        </p:nvSpPr>
        <p:spPr/>
        <p:txBody>
          <a:bodyPr/>
          <a:lstStyle>
            <a:lvl1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1pPr>
            <a:lvl2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2pPr>
            <a:lvl3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3pPr>
            <a:lvl4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4pPr>
            <a:lvl5pPr eaLnBrk="0" hangingPunct="0">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tabLst>
                <a:tab pos="0" algn="l"/>
                <a:tab pos="482600" algn="l"/>
                <a:tab pos="966788" algn="l"/>
                <a:tab pos="1450975" algn="l"/>
                <a:tab pos="1935163" algn="l"/>
                <a:tab pos="2419350" algn="l"/>
                <a:tab pos="2901950" algn="l"/>
                <a:tab pos="3386138" algn="l"/>
                <a:tab pos="3870325" algn="l"/>
                <a:tab pos="4354513" algn="l"/>
                <a:tab pos="4838700" algn="l"/>
                <a:tab pos="5321300" algn="l"/>
                <a:tab pos="5805488" algn="l"/>
                <a:tab pos="6289675" algn="l"/>
                <a:tab pos="6773863" algn="l"/>
                <a:tab pos="7258050" algn="l"/>
                <a:tab pos="7740650" algn="l"/>
                <a:tab pos="8224838" algn="l"/>
                <a:tab pos="8709025" algn="l"/>
                <a:tab pos="9193213" algn="l"/>
                <a:tab pos="9677400" algn="l"/>
              </a:tabLst>
              <a:defRPr>
                <a:solidFill>
                  <a:schemeClr val="bg1"/>
                </a:solidFill>
                <a:latin typeface="Arial" panose="020B0604020202020204" pitchFamily="34" charset="0"/>
                <a:ea typeface="MS Gothic" panose="020B0609070205080204" pitchFamily="49" charset="-128"/>
              </a:defRPr>
            </a:lvl9pPr>
          </a:lstStyle>
          <a:p>
            <a:pPr eaLnBrk="1"/>
            <a:fld id="{22BB1C9C-35F1-42B7-81D4-97DEA939875C}" type="slidenum">
              <a:rPr lang="en-US">
                <a:solidFill>
                  <a:srgbClr val="000000"/>
                </a:solidFill>
                <a:ea typeface="Arial Unicode MS" panose="020B0604020202020204" pitchFamily="34" charset="-128"/>
              </a:rPr>
              <a:pPr eaLnBrk="1"/>
              <a:t>4</a:t>
            </a:fld>
            <a:endParaRPr lang="en-US">
              <a:solidFill>
                <a:srgbClr val="000000"/>
              </a:solidFill>
              <a:ea typeface="Arial Unicode MS" panose="020B0604020202020204" pitchFamily="34" charset="-128"/>
            </a:endParaRPr>
          </a:p>
        </p:txBody>
      </p:sp>
    </p:spTree>
    <p:extLst>
      <p:ext uri="{BB962C8B-B14F-4D97-AF65-F5344CB8AC3E}">
        <p14:creationId xmlns:p14="http://schemas.microsoft.com/office/powerpoint/2010/main" val="124201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examples for you. There are two photos of joints, the photo in the middle is a blunt where the tobacco has been taken out of the cigar and  will be replaced with a mix of marijuana and tobacco or just marijuana. In the last photo are two bongs used to smoke marijuana.</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5</a:t>
            </a:fld>
            <a:endParaRPr lang="en-US"/>
          </a:p>
        </p:txBody>
      </p:sp>
    </p:spTree>
    <p:extLst>
      <p:ext uri="{BB962C8B-B14F-4D97-AF65-F5344CB8AC3E}">
        <p14:creationId xmlns:p14="http://schemas.microsoft.com/office/powerpoint/2010/main" val="262380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new trends in marijuana use. </a:t>
            </a:r>
          </a:p>
          <a:p>
            <a:r>
              <a:rPr lang="en-US" baseline="0" dirty="0" smtClean="0"/>
              <a:t>The newest is called dabbing. Dabbing is a process where the pure hash oil is </a:t>
            </a:r>
            <a:r>
              <a:rPr lang="en-US" baseline="0" dirty="0" smtClean="0"/>
              <a:t>extracted from the marijuana plant </a:t>
            </a:r>
            <a:r>
              <a:rPr lang="en-US" baseline="0" dirty="0" smtClean="0"/>
              <a:t>and made into a wax like substance. Some slang names for the dab includes </a:t>
            </a:r>
            <a:r>
              <a:rPr lang="en-US" baseline="0" dirty="0" err="1" smtClean="0"/>
              <a:t>Budder</a:t>
            </a:r>
            <a:r>
              <a:rPr lang="en-US" baseline="0" dirty="0" smtClean="0"/>
              <a:t>, Honey Oil, Wax or Ear Wax.</a:t>
            </a:r>
          </a:p>
          <a:p>
            <a:r>
              <a:rPr lang="en-US" baseline="0" dirty="0" smtClean="0"/>
              <a:t>The dab is smoked in </a:t>
            </a:r>
            <a:r>
              <a:rPr lang="en-US" baseline="0" dirty="0" smtClean="0"/>
              <a:t>a pipe, vaporizer or e-cigarette type device</a:t>
            </a:r>
            <a:endParaRPr lang="en-US" baseline="0" dirty="0" smtClean="0"/>
          </a:p>
          <a:p>
            <a:r>
              <a:rPr lang="en-US" baseline="0" dirty="0" smtClean="0"/>
              <a:t>This wax type of marijuana can include up to 90 percent THC in the formula. In short, it's highly hallucinogenic. *from join together.com</a:t>
            </a:r>
          </a:p>
          <a:p>
            <a:r>
              <a:rPr lang="en-US" baseline="0" dirty="0" smtClean="0"/>
              <a:t>One dab is equal to about 5 joints.</a:t>
            </a:r>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6</a:t>
            </a:fld>
            <a:endParaRPr lang="en-US"/>
          </a:p>
        </p:txBody>
      </p:sp>
    </p:spTree>
    <p:extLst>
      <p:ext uri="{BB962C8B-B14F-4D97-AF65-F5344CB8AC3E}">
        <p14:creationId xmlns:p14="http://schemas.microsoft.com/office/powerpoint/2010/main" val="400968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referred to in the earlier slide these are </a:t>
            </a:r>
            <a:r>
              <a:rPr lang="en-US" baseline="0" dirty="0" smtClean="0"/>
              <a:t>marijuana products you can eat </a:t>
            </a:r>
            <a:r>
              <a:rPr lang="en-US" baseline="0" dirty="0" smtClean="0"/>
              <a:t>called </a:t>
            </a:r>
            <a:r>
              <a:rPr lang="en-US" baseline="0" dirty="0" smtClean="0"/>
              <a:t>edibles</a:t>
            </a:r>
            <a:r>
              <a:rPr lang="en-US" baseline="0" dirty="0" smtClean="0"/>
              <a:t>. </a:t>
            </a:r>
          </a:p>
          <a:p>
            <a:endParaRPr lang="en-US" baseline="0" dirty="0" smtClean="0"/>
          </a:p>
          <a:p>
            <a:r>
              <a:rPr lang="en-US" baseline="0" dirty="0" smtClean="0"/>
              <a:t>There are Pot Tarts, </a:t>
            </a:r>
            <a:r>
              <a:rPr lang="en-US" baseline="0" dirty="0" smtClean="0"/>
              <a:t>Suckers, </a:t>
            </a:r>
            <a:r>
              <a:rPr lang="en-US" baseline="0" dirty="0" smtClean="0"/>
              <a:t>Candy Bars, cookies and sodas that contain marijuana. Who do you think these </a:t>
            </a:r>
            <a:r>
              <a:rPr lang="en-US" baseline="0" dirty="0" smtClean="0"/>
              <a:t>edibles </a:t>
            </a:r>
            <a:r>
              <a:rPr lang="en-US" baseline="0" dirty="0" smtClean="0"/>
              <a:t>would be attractive to?</a:t>
            </a:r>
          </a:p>
          <a:p>
            <a:endParaRPr lang="en-US" baseline="0" dirty="0" smtClean="0"/>
          </a:p>
          <a:p>
            <a:r>
              <a:rPr lang="en-US" baseline="0" dirty="0" smtClean="0"/>
              <a:t>Answer = Our kids.</a:t>
            </a:r>
          </a:p>
          <a:p>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7</a:t>
            </a:fld>
            <a:endParaRPr lang="en-US"/>
          </a:p>
        </p:txBody>
      </p:sp>
    </p:spTree>
    <p:extLst>
      <p:ext uri="{BB962C8B-B14F-4D97-AF65-F5344CB8AC3E}">
        <p14:creationId xmlns:p14="http://schemas.microsoft.com/office/powerpoint/2010/main" val="383535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news about</a:t>
            </a:r>
            <a:r>
              <a:rPr lang="en-US" baseline="0" dirty="0" smtClean="0"/>
              <a:t> vaporizers becoming popular with teens. Vaporizers are used for medical marijuana but are becoming popular with youth because when you smoke it, it doesn’t produce smoke or odor. </a:t>
            </a:r>
          </a:p>
          <a:p>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8</a:t>
            </a:fld>
            <a:endParaRPr lang="en-US"/>
          </a:p>
        </p:txBody>
      </p:sp>
    </p:spTree>
    <p:extLst>
      <p:ext uri="{BB962C8B-B14F-4D97-AF65-F5344CB8AC3E}">
        <p14:creationId xmlns:p14="http://schemas.microsoft.com/office/powerpoint/2010/main" val="346308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 reports are now beginning to come out reporting that people are smoking marijuana out of e-cigarettes. Marijuana in liquid and wax forms used in e-cigarettes and vapor pens does not create an odor. Because the devices don’t produce a flame, a person smoking marijuana in an e-cigarette can take a puff and then quickly put it in a pocket. The practice is, in fact, often called “</a:t>
            </a:r>
            <a:r>
              <a:rPr lang="en-US" dirty="0" err="1" smtClean="0"/>
              <a:t>vaping</a:t>
            </a:r>
            <a:r>
              <a:rPr lang="en-US" dirty="0" smtClean="0"/>
              <a:t>” rather “smoking” due to the fact that e-cigarette users inhale a vapor, not smoke.</a:t>
            </a:r>
          </a:p>
          <a:p>
            <a:endParaRPr lang="en-US" dirty="0"/>
          </a:p>
        </p:txBody>
      </p:sp>
      <p:sp>
        <p:nvSpPr>
          <p:cNvPr id="4" name="Slide Number Placeholder 3"/>
          <p:cNvSpPr>
            <a:spLocks noGrp="1"/>
          </p:cNvSpPr>
          <p:nvPr>
            <p:ph type="sldNum" sz="quarter" idx="10"/>
          </p:nvPr>
        </p:nvSpPr>
        <p:spPr/>
        <p:txBody>
          <a:bodyPr/>
          <a:lstStyle/>
          <a:p>
            <a:fld id="{887AFCF2-6F7F-4F98-9130-6482ABAD1EEC}" type="slidenum">
              <a:rPr lang="en-US" smtClean="0"/>
              <a:t>9</a:t>
            </a:fld>
            <a:endParaRPr lang="en-US"/>
          </a:p>
        </p:txBody>
      </p:sp>
    </p:spTree>
    <p:extLst>
      <p:ext uri="{BB962C8B-B14F-4D97-AF65-F5344CB8AC3E}">
        <p14:creationId xmlns:p14="http://schemas.microsoft.com/office/powerpoint/2010/main" val="127977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959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5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754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193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2117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70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630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297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75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03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0755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0" y="5799370"/>
            <a:ext cx="3048000" cy="830030"/>
          </a:xfrm>
          <a:prstGeom prst="rect">
            <a:avLst/>
          </a:prstGeom>
        </p:spPr>
      </p:pic>
    </p:spTree>
    <p:extLst>
      <p:ext uri="{BB962C8B-B14F-4D97-AF65-F5344CB8AC3E}">
        <p14:creationId xmlns:p14="http://schemas.microsoft.com/office/powerpoint/2010/main" val="102751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Microsoft_Excel_97-2003_Worksheet1.xls"/></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533400" y="1828800"/>
            <a:ext cx="7772400" cy="1470025"/>
          </a:xfrm>
          <a:extLst>
            <a:ext uri="{91240B29-F687-4F45-9708-019B960494DF}">
              <a14:hiddenLine xmlns:a14="http://schemas.microsoft.com/office/drawing/2010/main" w="9360">
                <a:solidFill>
                  <a:srgbClr val="000000"/>
                </a:solidFill>
                <a:round/>
                <a:headEnd/>
                <a:tailEnd/>
              </a14:hiddenLine>
            </a:ext>
          </a:extLst>
        </p:spPr>
        <p:txBody>
          <a:bodyPr/>
          <a:lstStyle/>
          <a:p>
            <a:r>
              <a:rPr lang="en-US" b="1" dirty="0" smtClean="0">
                <a:solidFill>
                  <a:schemeClr val="tx1"/>
                </a:solidFill>
              </a:rPr>
              <a:t>Marijuana</a:t>
            </a:r>
            <a:br>
              <a:rPr lang="en-US" b="1" dirty="0" smtClean="0">
                <a:solidFill>
                  <a:schemeClr val="tx1"/>
                </a:solidFill>
              </a:rPr>
            </a:br>
            <a:endParaRPr lang="en-US" b="1" dirty="0" smtClean="0">
              <a:solidFill>
                <a:schemeClr val="tx1"/>
              </a:solidFill>
            </a:endParaRPr>
          </a:p>
        </p:txBody>
      </p:sp>
      <p:sp>
        <p:nvSpPr>
          <p:cNvPr id="22531" name="Title 3"/>
          <p:cNvSpPr txBox="1">
            <a:spLocks/>
          </p:cNvSpPr>
          <p:nvPr/>
        </p:nvSpPr>
        <p:spPr bwMode="auto">
          <a:xfrm>
            <a:off x="685800" y="685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5000" rIns="90000" bIns="45000" anchor="ctr"/>
          <a:lstStyle/>
          <a:p>
            <a:pPr algn="ctr" eaLnBrk="0" hangingPunct="0">
              <a:lnSpc>
                <a:spcPct val="112000"/>
              </a:lnSpc>
              <a:buClr>
                <a:srgbClr val="000000"/>
              </a:buClr>
              <a:buSzPct val="100000"/>
              <a:buFont typeface="Times New Roman" panose="02020603050405020304" pitchFamily="18" charset="0"/>
              <a:buNone/>
            </a:pPr>
            <a:r>
              <a:rPr lang="en-US" sz="6000" dirty="0" smtClean="0">
                <a:solidFill>
                  <a:srgbClr val="FFC000"/>
                </a:solidFill>
                <a:latin typeface="Arial Black" panose="020B0A04020102020204" pitchFamily="34" charset="0"/>
              </a:rPr>
              <a:t>Parents360</a:t>
            </a:r>
            <a:endParaRPr lang="en-US" sz="4400"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18942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Arizona’s </a:t>
            </a:r>
            <a:r>
              <a:rPr lang="en-US" dirty="0" smtClean="0"/>
              <a:t>Story</a:t>
            </a:r>
            <a:endParaRPr lang="en-US" dirty="0"/>
          </a:p>
        </p:txBody>
      </p:sp>
      <p:sp>
        <p:nvSpPr>
          <p:cNvPr id="3" name="Text Placeholder 2"/>
          <p:cNvSpPr>
            <a:spLocks noGrp="1"/>
          </p:cNvSpPr>
          <p:nvPr>
            <p:ph type="body" idx="1"/>
          </p:nvPr>
        </p:nvSpPr>
        <p:spPr>
          <a:xfrm>
            <a:off x="457200" y="1156494"/>
            <a:ext cx="4040188" cy="639762"/>
          </a:xfrm>
        </p:spPr>
        <p:txBody>
          <a:bodyPr/>
          <a:lstStyle/>
          <a:p>
            <a:r>
              <a:rPr lang="en-US" dirty="0" smtClean="0"/>
              <a:t>Ever Used Marijuana 	</a:t>
            </a:r>
            <a:endParaRPr lang="en-US" dirty="0"/>
          </a:p>
        </p:txBody>
      </p:sp>
      <p:sp>
        <p:nvSpPr>
          <p:cNvPr id="4" name="Content Placeholder 3"/>
          <p:cNvSpPr>
            <a:spLocks noGrp="1"/>
          </p:cNvSpPr>
          <p:nvPr>
            <p:ph sz="half" idx="2"/>
          </p:nvPr>
        </p:nvSpPr>
        <p:spPr>
          <a:xfrm>
            <a:off x="457200" y="1796256"/>
            <a:ext cx="4040188" cy="3951288"/>
          </a:xfrm>
        </p:spPr>
        <p:txBody>
          <a:bodyPr>
            <a:normAutofit/>
          </a:bodyPr>
          <a:lstStyle/>
          <a:p>
            <a:r>
              <a:rPr lang="en-US" sz="3600" b="1" dirty="0" smtClean="0">
                <a:solidFill>
                  <a:srgbClr val="FF0000"/>
                </a:solidFill>
              </a:rPr>
              <a:t>1 out of 6</a:t>
            </a:r>
            <a:r>
              <a:rPr lang="en-US" sz="3600" b="1" dirty="0" smtClean="0">
                <a:solidFill>
                  <a:srgbClr val="FF0000"/>
                </a:solidFill>
              </a:rPr>
              <a:t> </a:t>
            </a:r>
            <a:r>
              <a:rPr lang="en-US" sz="3600" dirty="0" smtClean="0"/>
              <a:t>8</a:t>
            </a:r>
            <a:r>
              <a:rPr lang="en-US" sz="3600" baseline="30000" dirty="0" smtClean="0"/>
              <a:t>th</a:t>
            </a:r>
            <a:r>
              <a:rPr lang="en-US" sz="3600" dirty="0" smtClean="0"/>
              <a:t> graders </a:t>
            </a:r>
            <a:endParaRPr lang="en-US" sz="3600" dirty="0" smtClean="0"/>
          </a:p>
          <a:p>
            <a:r>
              <a:rPr lang="en-US" sz="3600" b="1" dirty="0" smtClean="0"/>
              <a:t>1 out of 3</a:t>
            </a:r>
            <a:r>
              <a:rPr lang="en-US" sz="3600" b="1" dirty="0" smtClean="0"/>
              <a:t> </a:t>
            </a:r>
            <a:r>
              <a:rPr lang="en-US" sz="3600" dirty="0" smtClean="0"/>
              <a:t>10</a:t>
            </a:r>
            <a:r>
              <a:rPr lang="en-US" sz="3600" baseline="30000" dirty="0" smtClean="0"/>
              <a:t>th</a:t>
            </a:r>
            <a:r>
              <a:rPr lang="en-US" sz="3600" dirty="0" smtClean="0"/>
              <a:t> graders</a:t>
            </a:r>
          </a:p>
          <a:p>
            <a:r>
              <a:rPr lang="en-US" sz="3600" dirty="0" smtClean="0"/>
              <a:t>Nearly half (</a:t>
            </a:r>
            <a:r>
              <a:rPr lang="en-US" sz="3600" b="1" dirty="0" smtClean="0"/>
              <a:t>45%</a:t>
            </a:r>
            <a:r>
              <a:rPr lang="en-US" sz="3600" dirty="0" smtClean="0"/>
              <a:t>) </a:t>
            </a:r>
            <a:r>
              <a:rPr lang="en-US" sz="3600" dirty="0" smtClean="0"/>
              <a:t>12</a:t>
            </a:r>
            <a:r>
              <a:rPr lang="en-US" sz="3600" baseline="30000" dirty="0" smtClean="0"/>
              <a:t>th</a:t>
            </a:r>
            <a:r>
              <a:rPr lang="en-US" sz="3600" dirty="0" smtClean="0"/>
              <a:t> graders</a:t>
            </a:r>
          </a:p>
          <a:p>
            <a:endParaRPr lang="en-US"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486400" y="2174875"/>
            <a:ext cx="1890198" cy="2736850"/>
          </a:xfrm>
        </p:spPr>
      </p:pic>
      <p:sp>
        <p:nvSpPr>
          <p:cNvPr id="9" name="TextBox 8"/>
          <p:cNvSpPr txBox="1"/>
          <p:nvPr/>
        </p:nvSpPr>
        <p:spPr>
          <a:xfrm>
            <a:off x="152400" y="6553200"/>
            <a:ext cx="2895600" cy="369332"/>
          </a:xfrm>
          <a:prstGeom prst="rect">
            <a:avLst/>
          </a:prstGeom>
          <a:noFill/>
        </p:spPr>
        <p:txBody>
          <a:bodyPr wrap="square" rtlCol="0">
            <a:spAutoFit/>
          </a:bodyPr>
          <a:lstStyle/>
          <a:p>
            <a:r>
              <a:rPr lang="en-US" dirty="0" smtClean="0"/>
              <a:t>Arizona Youth Survey, 2014</a:t>
            </a:r>
            <a:endParaRPr lang="en-US" dirty="0"/>
          </a:p>
        </p:txBody>
      </p:sp>
    </p:spTree>
    <p:extLst>
      <p:ext uri="{BB962C8B-B14F-4D97-AF65-F5344CB8AC3E}">
        <p14:creationId xmlns:p14="http://schemas.microsoft.com/office/powerpoint/2010/main" val="200635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Arizona’s </a:t>
            </a:r>
            <a:r>
              <a:rPr lang="en-US" dirty="0" smtClean="0"/>
              <a:t>Story</a:t>
            </a:r>
            <a:endParaRPr lang="en-US" dirty="0"/>
          </a:p>
        </p:txBody>
      </p:sp>
      <p:sp>
        <p:nvSpPr>
          <p:cNvPr id="3" name="Text Placeholder 2"/>
          <p:cNvSpPr>
            <a:spLocks noGrp="1"/>
          </p:cNvSpPr>
          <p:nvPr>
            <p:ph type="body" idx="1"/>
          </p:nvPr>
        </p:nvSpPr>
        <p:spPr>
          <a:xfrm>
            <a:off x="429001" y="996372"/>
            <a:ext cx="4040188" cy="639762"/>
          </a:xfrm>
        </p:spPr>
        <p:txBody>
          <a:bodyPr/>
          <a:lstStyle/>
          <a:p>
            <a:r>
              <a:rPr lang="en-US" dirty="0" smtClean="0"/>
              <a:t>Used in the past 30 days	</a:t>
            </a:r>
            <a:endParaRPr lang="en-US" dirty="0"/>
          </a:p>
        </p:txBody>
      </p:sp>
      <p:sp>
        <p:nvSpPr>
          <p:cNvPr id="4" name="Content Placeholder 3"/>
          <p:cNvSpPr>
            <a:spLocks noGrp="1"/>
          </p:cNvSpPr>
          <p:nvPr>
            <p:ph sz="half" idx="2"/>
          </p:nvPr>
        </p:nvSpPr>
        <p:spPr>
          <a:xfrm>
            <a:off x="457200" y="1610877"/>
            <a:ext cx="4040188" cy="3951288"/>
          </a:xfrm>
        </p:spPr>
        <p:txBody>
          <a:bodyPr>
            <a:normAutofit/>
          </a:bodyPr>
          <a:lstStyle/>
          <a:p>
            <a:r>
              <a:rPr lang="en-US" sz="3600" b="1" dirty="0" smtClean="0"/>
              <a:t>7%</a:t>
            </a:r>
            <a:r>
              <a:rPr lang="en-US" sz="3600" b="1" dirty="0" smtClean="0"/>
              <a:t> </a:t>
            </a:r>
            <a:r>
              <a:rPr lang="en-US" sz="3600" dirty="0" smtClean="0"/>
              <a:t>8</a:t>
            </a:r>
            <a:r>
              <a:rPr lang="en-US" sz="3600" baseline="30000" dirty="0" smtClean="0"/>
              <a:t>th</a:t>
            </a:r>
            <a:r>
              <a:rPr lang="en-US" sz="3600" dirty="0" smtClean="0"/>
              <a:t> graders</a:t>
            </a:r>
          </a:p>
          <a:p>
            <a:r>
              <a:rPr lang="en-US" sz="3600" b="1" dirty="0" smtClean="0"/>
              <a:t>17%</a:t>
            </a:r>
            <a:r>
              <a:rPr lang="en-US" sz="3600" b="1" dirty="0" smtClean="0"/>
              <a:t> </a:t>
            </a:r>
            <a:r>
              <a:rPr lang="en-US" sz="3600" dirty="0" smtClean="0"/>
              <a:t>10</a:t>
            </a:r>
            <a:r>
              <a:rPr lang="en-US" sz="3600" baseline="30000" dirty="0" smtClean="0"/>
              <a:t>th</a:t>
            </a:r>
            <a:r>
              <a:rPr lang="en-US" sz="3600" dirty="0" smtClean="0"/>
              <a:t> graders</a:t>
            </a:r>
          </a:p>
          <a:p>
            <a:r>
              <a:rPr lang="en-US" sz="3600" b="1" dirty="0" smtClean="0"/>
              <a:t>23% </a:t>
            </a:r>
            <a:r>
              <a:rPr lang="en-US" sz="3600" dirty="0" smtClean="0"/>
              <a:t>12</a:t>
            </a:r>
            <a:r>
              <a:rPr lang="en-US" sz="3600" baseline="30000" dirty="0" smtClean="0"/>
              <a:t>th</a:t>
            </a:r>
            <a:r>
              <a:rPr lang="en-US" sz="3600" dirty="0" smtClean="0"/>
              <a:t> graders</a:t>
            </a:r>
          </a:p>
          <a:p>
            <a:endParaRPr lang="en-US" dirty="0"/>
          </a:p>
        </p:txBody>
      </p:sp>
      <p:sp>
        <p:nvSpPr>
          <p:cNvPr id="9" name="TextBox 8"/>
          <p:cNvSpPr txBox="1"/>
          <p:nvPr/>
        </p:nvSpPr>
        <p:spPr>
          <a:xfrm>
            <a:off x="152400" y="6553200"/>
            <a:ext cx="2895600" cy="369332"/>
          </a:xfrm>
          <a:prstGeom prst="rect">
            <a:avLst/>
          </a:prstGeom>
          <a:noFill/>
        </p:spPr>
        <p:txBody>
          <a:bodyPr wrap="square" rtlCol="0">
            <a:spAutoFit/>
          </a:bodyPr>
          <a:lstStyle/>
          <a:p>
            <a:r>
              <a:rPr lang="en-US" dirty="0" smtClean="0"/>
              <a:t>Arizona Youth Survey, 2014</a:t>
            </a:r>
            <a:endParaRPr lang="en-US" dirty="0"/>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97388" y="1854629"/>
            <a:ext cx="4041775" cy="3141036"/>
          </a:xfrm>
        </p:spPr>
      </p:pic>
    </p:spTree>
    <p:extLst>
      <p:ext uri="{BB962C8B-B14F-4D97-AF65-F5344CB8AC3E}">
        <p14:creationId xmlns:p14="http://schemas.microsoft.com/office/powerpoint/2010/main" val="158539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What is the average age of first marijuana use in </a:t>
            </a:r>
            <a:r>
              <a:rPr lang="en-US" dirty="0" smtClean="0"/>
              <a:t>Arizona?</a:t>
            </a:r>
            <a:endParaRPr lang="en-US" dirty="0"/>
          </a:p>
        </p:txBody>
      </p:sp>
      <p:sp>
        <p:nvSpPr>
          <p:cNvPr id="3" name="Content Placeholder 2"/>
          <p:cNvSpPr>
            <a:spLocks noGrp="1"/>
          </p:cNvSpPr>
          <p:nvPr>
            <p:ph idx="1"/>
          </p:nvPr>
        </p:nvSpPr>
        <p:spPr>
          <a:xfrm>
            <a:off x="152400" y="2332037"/>
            <a:ext cx="8229600" cy="1477963"/>
          </a:xfrm>
        </p:spPr>
        <p:txBody>
          <a:bodyPr>
            <a:normAutofit/>
          </a:bodyPr>
          <a:lstStyle/>
          <a:p>
            <a:pPr marL="0" indent="0" algn="ctr">
              <a:buNone/>
            </a:pPr>
            <a:r>
              <a:rPr lang="en-US" sz="8000" b="1" dirty="0" smtClean="0"/>
              <a:t>13</a:t>
            </a:r>
            <a:endParaRPr lang="en-US" sz="8000" b="1" dirty="0"/>
          </a:p>
        </p:txBody>
      </p:sp>
      <p:sp>
        <p:nvSpPr>
          <p:cNvPr id="4" name="TextBox 3"/>
          <p:cNvSpPr txBox="1"/>
          <p:nvPr/>
        </p:nvSpPr>
        <p:spPr>
          <a:xfrm>
            <a:off x="2133600" y="4008437"/>
            <a:ext cx="4953000" cy="707886"/>
          </a:xfrm>
          <a:prstGeom prst="rect">
            <a:avLst/>
          </a:prstGeom>
          <a:noFill/>
        </p:spPr>
        <p:txBody>
          <a:bodyPr wrap="square" rtlCol="0">
            <a:spAutoFit/>
          </a:bodyPr>
          <a:lstStyle/>
          <a:p>
            <a:r>
              <a:rPr lang="en-US" sz="4000" dirty="0" smtClean="0"/>
              <a:t>Why is this important?</a:t>
            </a:r>
            <a:endParaRPr lang="en-US" sz="4000" dirty="0"/>
          </a:p>
        </p:txBody>
      </p:sp>
      <p:sp>
        <p:nvSpPr>
          <p:cNvPr id="5" name="TextBox 4"/>
          <p:cNvSpPr txBox="1"/>
          <p:nvPr/>
        </p:nvSpPr>
        <p:spPr>
          <a:xfrm>
            <a:off x="152400" y="6553200"/>
            <a:ext cx="2895600" cy="369332"/>
          </a:xfrm>
          <a:prstGeom prst="rect">
            <a:avLst/>
          </a:prstGeom>
          <a:noFill/>
        </p:spPr>
        <p:txBody>
          <a:bodyPr wrap="square" rtlCol="0">
            <a:spAutoFit/>
          </a:bodyPr>
          <a:lstStyle/>
          <a:p>
            <a:r>
              <a:rPr lang="en-US" dirty="0" smtClean="0"/>
              <a:t>Arizona Youth Survey, 2012</a:t>
            </a:r>
            <a:endParaRPr lang="en-US" dirty="0"/>
          </a:p>
        </p:txBody>
      </p:sp>
    </p:spTree>
    <p:extLst>
      <p:ext uri="{BB962C8B-B14F-4D97-AF65-F5344CB8AC3E}">
        <p14:creationId xmlns:p14="http://schemas.microsoft.com/office/powerpoint/2010/main" val="187638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Brain is Uniquely Vulnerable During Adolescence</a:t>
            </a:r>
            <a:endParaRPr lang="en-US" dirty="0"/>
          </a:p>
        </p:txBody>
      </p:sp>
      <p:sp>
        <p:nvSpPr>
          <p:cNvPr id="3" name="Content Placeholder 2"/>
          <p:cNvSpPr>
            <a:spLocks noGrp="1"/>
          </p:cNvSpPr>
          <p:nvPr>
            <p:ph idx="1"/>
          </p:nvPr>
        </p:nvSpPr>
        <p:spPr/>
        <p:txBody>
          <a:bodyPr/>
          <a:lstStyle/>
          <a:p>
            <a:r>
              <a:rPr lang="en-US" dirty="0" smtClean="0"/>
              <a:t>Early use is associated with the most significant impairment  </a:t>
            </a:r>
          </a:p>
          <a:p>
            <a:r>
              <a:rPr lang="en-US" dirty="0" smtClean="0"/>
              <a:t>Persistent marijuana users show neuropsychological decline from childhood to midlife* </a:t>
            </a:r>
            <a:endParaRPr lang="en-US" dirty="0"/>
          </a:p>
        </p:txBody>
      </p:sp>
      <p:sp>
        <p:nvSpPr>
          <p:cNvPr id="5" name="TextBox 4"/>
          <p:cNvSpPr txBox="1"/>
          <p:nvPr/>
        </p:nvSpPr>
        <p:spPr>
          <a:xfrm>
            <a:off x="0" y="6553200"/>
            <a:ext cx="5105400" cy="369332"/>
          </a:xfrm>
          <a:prstGeom prst="rect">
            <a:avLst/>
          </a:prstGeom>
          <a:noFill/>
        </p:spPr>
        <p:txBody>
          <a:bodyPr wrap="square" rtlCol="0">
            <a:spAutoFit/>
          </a:bodyPr>
          <a:lstStyle/>
          <a:p>
            <a:r>
              <a:rPr lang="en-US" dirty="0" smtClean="0"/>
              <a:t>National Academy of Sciences E2657-2664, 2012</a:t>
            </a:r>
            <a:endParaRPr lang="en-US" dirty="0"/>
          </a:p>
        </p:txBody>
      </p:sp>
    </p:spTree>
    <p:extLst>
      <p:ext uri="{BB962C8B-B14F-4D97-AF65-F5344CB8AC3E}">
        <p14:creationId xmlns:p14="http://schemas.microsoft.com/office/powerpoint/2010/main" val="7138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381000" y="1676400"/>
            <a:ext cx="8224838" cy="4719638"/>
          </a:xfrm>
        </p:spPr>
        <p:txBody>
          <a:bodyPr/>
          <a:lstStyle/>
          <a:p>
            <a:r>
              <a:rPr lang="en-US" sz="2800" smtClean="0"/>
              <a:t>THC effects specific parts of the brain called cannabinoid receptors</a:t>
            </a:r>
          </a:p>
          <a:p>
            <a:r>
              <a:rPr lang="en-US" sz="2800" smtClean="0"/>
              <a:t>The parts of the brain that have the most cannabinoid receptors influence:</a:t>
            </a:r>
          </a:p>
          <a:p>
            <a:pPr lvl="1"/>
            <a:r>
              <a:rPr lang="en-US" sz="2200" smtClean="0"/>
              <a:t>Pleasure</a:t>
            </a:r>
          </a:p>
          <a:p>
            <a:pPr lvl="1"/>
            <a:r>
              <a:rPr lang="en-US" sz="2200" smtClean="0"/>
              <a:t>Memory, thinking and concentration</a:t>
            </a:r>
          </a:p>
          <a:p>
            <a:pPr lvl="1"/>
            <a:r>
              <a:rPr lang="en-US" sz="2200" smtClean="0"/>
              <a:t>Sensory and time perception</a:t>
            </a:r>
          </a:p>
          <a:p>
            <a:pPr lvl="1"/>
            <a:r>
              <a:rPr lang="en-US" sz="2200" smtClean="0"/>
              <a:t>Coordinated movement</a:t>
            </a:r>
          </a:p>
        </p:txBody>
      </p:sp>
      <p:sp>
        <p:nvSpPr>
          <p:cNvPr id="27651"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dirty="0"/>
              <a:t>M</a:t>
            </a:r>
            <a:r>
              <a:rPr lang="en-US" dirty="0" smtClean="0"/>
              <a:t>arijuana effects the brain</a:t>
            </a:r>
          </a:p>
        </p:txBody>
      </p:sp>
      <p:sp>
        <p:nvSpPr>
          <p:cNvPr id="27652" name="Rectangle 1"/>
          <p:cNvSpPr>
            <a:spLocks noChangeArrowheads="1"/>
          </p:cNvSpPr>
          <p:nvPr/>
        </p:nvSpPr>
        <p:spPr bwMode="auto">
          <a:xfrm>
            <a:off x="0" y="6488112"/>
            <a:ext cx="3970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chemeClr val="tx1"/>
                </a:solidFill>
                <a:latin typeface="Calibri" panose="020F0502020204030204" pitchFamily="34" charset="0"/>
                <a:cs typeface="Arial" panose="020B0604020202020204" pitchFamily="34" charset="0"/>
              </a:rPr>
              <a:t>National Institute on Drug Abuse, 2010</a:t>
            </a:r>
          </a:p>
        </p:txBody>
      </p:sp>
      <p:pic>
        <p:nvPicPr>
          <p:cNvPr id="2" name="Picture 1"/>
          <p:cNvPicPr>
            <a:picLocks noChangeAspect="1"/>
          </p:cNvPicPr>
          <p:nvPr/>
        </p:nvPicPr>
        <p:blipFill>
          <a:blip r:embed="rId3"/>
          <a:stretch>
            <a:fillRect/>
          </a:stretch>
        </p:blipFill>
        <p:spPr>
          <a:xfrm>
            <a:off x="6553200" y="3276600"/>
            <a:ext cx="2325522" cy="2193533"/>
          </a:xfrm>
          <a:prstGeom prst="rect">
            <a:avLst/>
          </a:prstGeom>
        </p:spPr>
      </p:pic>
    </p:spTree>
    <p:extLst>
      <p:ext uri="{BB962C8B-B14F-4D97-AF65-F5344CB8AC3E}">
        <p14:creationId xmlns:p14="http://schemas.microsoft.com/office/powerpoint/2010/main" val="395914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145597" y="1169267"/>
            <a:ext cx="8229600" cy="4525963"/>
          </a:xfrm>
        </p:spPr>
        <p:txBody>
          <a:bodyPr/>
          <a:lstStyle/>
          <a:p>
            <a:r>
              <a:rPr lang="en-US" sz="2800" dirty="0" smtClean="0"/>
              <a:t>Marijuana intoxication can cause:</a:t>
            </a:r>
          </a:p>
          <a:p>
            <a:pPr lvl="1"/>
            <a:r>
              <a:rPr lang="en-US" dirty="0" smtClean="0"/>
              <a:t>Reduced inhibition</a:t>
            </a:r>
          </a:p>
          <a:p>
            <a:pPr lvl="1"/>
            <a:r>
              <a:rPr lang="en-US" dirty="0" smtClean="0"/>
              <a:t>Distorted perceptions</a:t>
            </a:r>
          </a:p>
          <a:p>
            <a:pPr lvl="1"/>
            <a:r>
              <a:rPr lang="en-US" dirty="0" smtClean="0"/>
              <a:t>Impaired coordination</a:t>
            </a:r>
          </a:p>
          <a:p>
            <a:pPr lvl="1"/>
            <a:r>
              <a:rPr lang="en-US" dirty="0" smtClean="0"/>
              <a:t>Difficulty with thinking and problem solving</a:t>
            </a:r>
          </a:p>
          <a:p>
            <a:pPr lvl="1"/>
            <a:r>
              <a:rPr lang="en-US" dirty="0" smtClean="0">
                <a:solidFill>
                  <a:schemeClr val="tx1"/>
                </a:solidFill>
              </a:rPr>
              <a:t>Interferes with learning and memory</a:t>
            </a:r>
          </a:p>
          <a:p>
            <a:pPr lvl="1"/>
            <a:r>
              <a:rPr lang="en-US" dirty="0" smtClean="0">
                <a:solidFill>
                  <a:schemeClr val="tx1"/>
                </a:solidFill>
              </a:rPr>
              <a:t>Can make driving dangerous</a:t>
            </a:r>
          </a:p>
          <a:p>
            <a:pPr lvl="1"/>
            <a:r>
              <a:rPr lang="en-US" dirty="0" smtClean="0">
                <a:solidFill>
                  <a:schemeClr val="tx1"/>
                </a:solidFill>
              </a:rPr>
              <a:t>Causes increased heart rate</a:t>
            </a:r>
          </a:p>
          <a:p>
            <a:pPr lvl="1">
              <a:buFont typeface="Times New Roman" pitchFamily="18" charset="0"/>
              <a:buNone/>
            </a:pPr>
            <a:endParaRPr lang="en-US" dirty="0" smtClean="0"/>
          </a:p>
          <a:p>
            <a:endParaRPr lang="en-US" dirty="0" smtClean="0"/>
          </a:p>
        </p:txBody>
      </p:sp>
      <p:sp>
        <p:nvSpPr>
          <p:cNvPr id="28675"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Short-term Effects </a:t>
            </a:r>
          </a:p>
        </p:txBody>
      </p:sp>
      <p:sp>
        <p:nvSpPr>
          <p:cNvPr id="2" name="TextBox 1"/>
          <p:cNvSpPr txBox="1"/>
          <p:nvPr/>
        </p:nvSpPr>
        <p:spPr>
          <a:xfrm>
            <a:off x="76200" y="6553200"/>
            <a:ext cx="5105399" cy="369332"/>
          </a:xfrm>
          <a:prstGeom prst="rect">
            <a:avLst/>
          </a:prstGeom>
          <a:noFill/>
        </p:spPr>
        <p:txBody>
          <a:bodyPr wrap="square">
            <a:spAutoFit/>
          </a:bodyPr>
          <a:lstStyle/>
          <a:p>
            <a:pPr>
              <a:defRPr/>
            </a:pPr>
            <a:r>
              <a:rPr lang="en-US" dirty="0">
                <a:solidFill>
                  <a:schemeClr val="tx1">
                    <a:lumMod val="65000"/>
                    <a:lumOff val="35000"/>
                  </a:schemeClr>
                </a:solidFill>
                <a:latin typeface="Arial" charset="0"/>
                <a:cs typeface="Arial" charset="0"/>
              </a:rPr>
              <a:t>http://www.nida.nih.gov/infofacts/marijuana.html</a:t>
            </a:r>
          </a:p>
        </p:txBody>
      </p:sp>
    </p:spTree>
    <p:extLst>
      <p:ext uri="{BB962C8B-B14F-4D97-AF65-F5344CB8AC3E}">
        <p14:creationId xmlns:p14="http://schemas.microsoft.com/office/powerpoint/2010/main" val="321464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500"/>
                                        <p:tgtEl>
                                          <p:spTgt spid="286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fade">
                                      <p:cBhvr>
                                        <p:cTn id="10" dur="500"/>
                                        <p:tgtEl>
                                          <p:spTgt spid="2867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Effect transition="in" filter="fade">
                                      <p:cBhvr>
                                        <p:cTn id="13" dur="500"/>
                                        <p:tgtEl>
                                          <p:spTgt spid="2867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74">
                                            <p:txEl>
                                              <p:pRg st="3" end="3"/>
                                            </p:txEl>
                                          </p:spTgt>
                                        </p:tgtEl>
                                        <p:attrNameLst>
                                          <p:attrName>style.visibility</p:attrName>
                                        </p:attrNameLst>
                                      </p:cBhvr>
                                      <p:to>
                                        <p:strVal val="visible"/>
                                      </p:to>
                                    </p:set>
                                    <p:animEffect transition="in" filter="fade">
                                      <p:cBhvr>
                                        <p:cTn id="16" dur="500"/>
                                        <p:tgtEl>
                                          <p:spTgt spid="2867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Effect transition="in" filter="fade">
                                      <p:cBhvr>
                                        <p:cTn id="19" dur="500"/>
                                        <p:tgtEl>
                                          <p:spTgt spid="2867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74">
                                            <p:txEl>
                                              <p:pRg st="5" end="5"/>
                                            </p:txEl>
                                          </p:spTgt>
                                        </p:tgtEl>
                                        <p:attrNameLst>
                                          <p:attrName>style.visibility</p:attrName>
                                        </p:attrNameLst>
                                      </p:cBhvr>
                                      <p:to>
                                        <p:strVal val="visible"/>
                                      </p:to>
                                    </p:set>
                                    <p:animEffect transition="in" filter="fade">
                                      <p:cBhvr>
                                        <p:cTn id="22" dur="500"/>
                                        <p:tgtEl>
                                          <p:spTgt spid="2867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674">
                                            <p:txEl>
                                              <p:pRg st="6" end="6"/>
                                            </p:txEl>
                                          </p:spTgt>
                                        </p:tgtEl>
                                        <p:attrNameLst>
                                          <p:attrName>style.visibility</p:attrName>
                                        </p:attrNameLst>
                                      </p:cBhvr>
                                      <p:to>
                                        <p:strVal val="visible"/>
                                      </p:to>
                                    </p:set>
                                    <p:animEffect transition="in" filter="fade">
                                      <p:cBhvr>
                                        <p:cTn id="25" dur="500"/>
                                        <p:tgtEl>
                                          <p:spTgt spid="2867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674">
                                            <p:txEl>
                                              <p:pRg st="7" end="7"/>
                                            </p:txEl>
                                          </p:spTgt>
                                        </p:tgtEl>
                                        <p:attrNameLst>
                                          <p:attrName>style.visibility</p:attrName>
                                        </p:attrNameLst>
                                      </p:cBhvr>
                                      <p:to>
                                        <p:strVal val="visible"/>
                                      </p:to>
                                    </p:set>
                                    <p:animEffect transition="in" filter="fade">
                                      <p:cBhvr>
                                        <p:cTn id="28" dur="500"/>
                                        <p:tgtEl>
                                          <p:spTgt spid="286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0" y="0"/>
            <a:ext cx="9144000"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dirty="0" smtClean="0"/>
              <a:t>Marijuana Effects –   After the Euphoria</a:t>
            </a:r>
          </a:p>
        </p:txBody>
      </p:sp>
      <p:sp>
        <p:nvSpPr>
          <p:cNvPr id="33795" name="Content Placeholder 3"/>
          <p:cNvSpPr>
            <a:spLocks noGrp="1"/>
          </p:cNvSpPr>
          <p:nvPr>
            <p:ph idx="1"/>
          </p:nvPr>
        </p:nvSpPr>
        <p:spPr>
          <a:xfrm>
            <a:off x="457200" y="1676400"/>
            <a:ext cx="8224838" cy="4521200"/>
          </a:xfrm>
        </p:spPr>
        <p:txBody>
          <a:bodyPr/>
          <a:lstStyle/>
          <a:p>
            <a:r>
              <a:rPr lang="en-US" dirty="0" smtClean="0"/>
              <a:t>Sleepy</a:t>
            </a:r>
          </a:p>
          <a:p>
            <a:r>
              <a:rPr lang="en-US" dirty="0" smtClean="0"/>
              <a:t>Depressed</a:t>
            </a:r>
          </a:p>
          <a:p>
            <a:r>
              <a:rPr lang="en-US" dirty="0" smtClean="0"/>
              <a:t>Occasionally marijuana use may produce</a:t>
            </a:r>
          </a:p>
          <a:p>
            <a:pPr lvl="1"/>
            <a:r>
              <a:rPr lang="en-US" dirty="0" smtClean="0"/>
              <a:t>Anxiety</a:t>
            </a:r>
          </a:p>
          <a:p>
            <a:pPr lvl="1"/>
            <a:r>
              <a:rPr lang="en-US" dirty="0" smtClean="0"/>
              <a:t>Fear</a:t>
            </a:r>
          </a:p>
          <a:p>
            <a:pPr lvl="1"/>
            <a:r>
              <a:rPr lang="en-US" dirty="0" smtClean="0"/>
              <a:t>Distrust</a:t>
            </a:r>
          </a:p>
          <a:p>
            <a:pPr lvl="1"/>
            <a:r>
              <a:rPr lang="en-US" dirty="0" smtClean="0"/>
              <a:t>Panic</a:t>
            </a:r>
          </a:p>
          <a:p>
            <a:pPr>
              <a:buFont typeface="Times New Roman" pitchFamily="18" charset="0"/>
              <a:buNone/>
            </a:pPr>
            <a:endParaRPr lang="en-US" dirty="0" smtClean="0"/>
          </a:p>
          <a:p>
            <a:pPr>
              <a:buFont typeface="Times New Roman" pitchFamily="18" charse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83266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454819" y="1295400"/>
            <a:ext cx="8229600" cy="4525963"/>
          </a:xfrm>
        </p:spPr>
        <p:txBody>
          <a:bodyPr>
            <a:normAutofit/>
          </a:bodyPr>
          <a:lstStyle/>
          <a:p>
            <a:r>
              <a:rPr lang="en-US" dirty="0" smtClean="0"/>
              <a:t>Effects on body/health after long-term use:</a:t>
            </a:r>
          </a:p>
          <a:p>
            <a:pPr lvl="1"/>
            <a:r>
              <a:rPr lang="en-US" dirty="0" smtClean="0"/>
              <a:t>Ability to do complex tasks could be compromised</a:t>
            </a:r>
          </a:p>
          <a:p>
            <a:pPr lvl="1"/>
            <a:r>
              <a:rPr lang="en-US" dirty="0" smtClean="0"/>
              <a:t>Negative impact on pursuit of life goals</a:t>
            </a:r>
          </a:p>
          <a:p>
            <a:pPr lvl="1"/>
            <a:r>
              <a:rPr lang="en-US" dirty="0" smtClean="0"/>
              <a:t>Can contribute to lung damage</a:t>
            </a:r>
          </a:p>
          <a:p>
            <a:endParaRPr lang="en-US" dirty="0" smtClean="0"/>
          </a:p>
        </p:txBody>
      </p:sp>
      <p:sp>
        <p:nvSpPr>
          <p:cNvPr id="29699"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Long Term Effects and Addiction</a:t>
            </a:r>
          </a:p>
        </p:txBody>
      </p:sp>
      <p:sp>
        <p:nvSpPr>
          <p:cNvPr id="4" name="TextBox 3"/>
          <p:cNvSpPr txBox="1"/>
          <p:nvPr/>
        </p:nvSpPr>
        <p:spPr>
          <a:xfrm>
            <a:off x="30707" y="6527407"/>
            <a:ext cx="4519058" cy="338554"/>
          </a:xfrm>
          <a:prstGeom prst="rect">
            <a:avLst/>
          </a:prstGeom>
          <a:noFill/>
        </p:spPr>
        <p:txBody>
          <a:bodyPr wrap="none">
            <a:spAutoFit/>
          </a:bodyPr>
          <a:lstStyle/>
          <a:p>
            <a:pPr>
              <a:defRPr/>
            </a:pPr>
            <a:r>
              <a:rPr lang="en-US" sz="1600" dirty="0">
                <a:solidFill>
                  <a:schemeClr val="tx1">
                    <a:lumMod val="65000"/>
                    <a:lumOff val="35000"/>
                  </a:schemeClr>
                </a:solidFill>
                <a:latin typeface="Arial" charset="0"/>
                <a:cs typeface="Arial" charset="0"/>
              </a:rPr>
              <a:t>http://www.nida.nih.gov/infofacts/marijuana.html</a:t>
            </a:r>
          </a:p>
        </p:txBody>
      </p:sp>
    </p:spTree>
    <p:extLst>
      <p:ext uri="{BB962C8B-B14F-4D97-AF65-F5344CB8AC3E}">
        <p14:creationId xmlns:p14="http://schemas.microsoft.com/office/powerpoint/2010/main" val="21800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is Addictive</a:t>
            </a:r>
            <a:endParaRPr lang="en-US" dirty="0"/>
          </a:p>
        </p:txBody>
      </p:sp>
      <p:sp>
        <p:nvSpPr>
          <p:cNvPr id="3" name="Content Placeholder 2"/>
          <p:cNvSpPr>
            <a:spLocks noGrp="1"/>
          </p:cNvSpPr>
          <p:nvPr>
            <p:ph idx="1"/>
          </p:nvPr>
        </p:nvSpPr>
        <p:spPr/>
        <p:txBody>
          <a:bodyPr/>
          <a:lstStyle/>
          <a:p>
            <a:r>
              <a:rPr lang="en-US" dirty="0" smtClean="0"/>
              <a:t>Studies tell us</a:t>
            </a:r>
            <a:endParaRPr lang="en-US" dirty="0"/>
          </a:p>
          <a:p>
            <a:pPr lvl="1"/>
            <a:r>
              <a:rPr lang="en-US" dirty="0"/>
              <a:t>About nine percent of users become addicted to marijuana </a:t>
            </a:r>
          </a:p>
          <a:p>
            <a:pPr lvl="1"/>
            <a:r>
              <a:rPr lang="en-US" dirty="0"/>
              <a:t>Higher for those who start in their teens (17 percent or 1 out of 6)</a:t>
            </a:r>
          </a:p>
          <a:p>
            <a:pPr lvl="1"/>
            <a:r>
              <a:rPr lang="en-US" dirty="0"/>
              <a:t>Even higher among daily users (25-50 percent)</a:t>
            </a:r>
          </a:p>
          <a:p>
            <a:endParaRPr lang="en-US" dirty="0"/>
          </a:p>
        </p:txBody>
      </p:sp>
      <p:pic>
        <p:nvPicPr>
          <p:cNvPr id="5" name="Picture 4"/>
          <p:cNvPicPr>
            <a:picLocks noChangeAspect="1"/>
          </p:cNvPicPr>
          <p:nvPr/>
        </p:nvPicPr>
        <p:blipFill>
          <a:blip r:embed="rId3"/>
          <a:stretch>
            <a:fillRect/>
          </a:stretch>
        </p:blipFill>
        <p:spPr>
          <a:xfrm>
            <a:off x="23990" y="6641573"/>
            <a:ext cx="4548010" cy="432854"/>
          </a:xfrm>
          <a:prstGeom prst="rect">
            <a:avLst/>
          </a:prstGeom>
        </p:spPr>
      </p:pic>
    </p:spTree>
    <p:extLst>
      <p:ext uri="{BB962C8B-B14F-4D97-AF65-F5344CB8AC3E}">
        <p14:creationId xmlns:p14="http://schemas.microsoft.com/office/powerpoint/2010/main" val="416229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r>
              <a:rPr lang="en-US" smtClean="0"/>
              <a:t>Similar to nicotine withdrawal</a:t>
            </a:r>
          </a:p>
          <a:p>
            <a:pPr lvl="1"/>
            <a:r>
              <a:rPr lang="en-US" smtClean="0"/>
              <a:t>Irritability</a:t>
            </a:r>
          </a:p>
          <a:p>
            <a:pPr lvl="1"/>
            <a:r>
              <a:rPr lang="en-US" smtClean="0"/>
              <a:t>Sleeping difficulties</a:t>
            </a:r>
          </a:p>
          <a:p>
            <a:pPr lvl="1"/>
            <a:r>
              <a:rPr lang="en-US" smtClean="0"/>
              <a:t>Craving</a:t>
            </a:r>
          </a:p>
          <a:p>
            <a:pPr lvl="1"/>
            <a:r>
              <a:rPr lang="en-US" smtClean="0"/>
              <a:t>Anxiety</a:t>
            </a:r>
          </a:p>
          <a:p>
            <a:pPr lvl="1"/>
            <a:r>
              <a:rPr lang="en-US" smtClean="0"/>
              <a:t>Increase aggression on psychological tests, peaking 1 week after they last used the drug</a:t>
            </a:r>
          </a:p>
        </p:txBody>
      </p:sp>
      <p:sp>
        <p:nvSpPr>
          <p:cNvPr id="36867"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Marijuana Withdrawal</a:t>
            </a:r>
          </a:p>
        </p:txBody>
      </p:sp>
      <p:pic>
        <p:nvPicPr>
          <p:cNvPr id="2" name="Picture 1"/>
          <p:cNvPicPr>
            <a:picLocks noChangeAspect="1"/>
          </p:cNvPicPr>
          <p:nvPr/>
        </p:nvPicPr>
        <p:blipFill>
          <a:blip r:embed="rId3"/>
          <a:stretch>
            <a:fillRect/>
          </a:stretch>
        </p:blipFill>
        <p:spPr>
          <a:xfrm>
            <a:off x="24380" y="6518275"/>
            <a:ext cx="4548010" cy="438950"/>
          </a:xfrm>
          <a:prstGeom prst="rect">
            <a:avLst/>
          </a:prstGeom>
        </p:spPr>
      </p:pic>
    </p:spTree>
    <p:extLst>
      <p:ext uri="{BB962C8B-B14F-4D97-AF65-F5344CB8AC3E}">
        <p14:creationId xmlns:p14="http://schemas.microsoft.com/office/powerpoint/2010/main" val="22325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4819" y="1225148"/>
            <a:ext cx="8229600" cy="4525963"/>
          </a:xfrm>
        </p:spPr>
        <p:txBody>
          <a:bodyPr/>
          <a:lstStyle/>
          <a:p>
            <a:r>
              <a:rPr lang="en-US" dirty="0" smtClean="0"/>
              <a:t>Marijuana is the most commonly abused </a:t>
            </a:r>
            <a:r>
              <a:rPr lang="en-US" dirty="0" smtClean="0">
                <a:solidFill>
                  <a:schemeClr val="tx1"/>
                </a:solidFill>
              </a:rPr>
              <a:t>illicit</a:t>
            </a:r>
            <a:r>
              <a:rPr lang="en-US" dirty="0" smtClean="0"/>
              <a:t> drug in </a:t>
            </a:r>
            <a:r>
              <a:rPr lang="en-US" dirty="0" smtClean="0"/>
              <a:t>Arizona. </a:t>
            </a:r>
            <a:endParaRPr lang="en-US" dirty="0" smtClean="0"/>
          </a:p>
          <a:p>
            <a:r>
              <a:rPr lang="en-US" dirty="0" smtClean="0"/>
              <a:t>It is a dry, shredded green, brown or </a:t>
            </a:r>
            <a:r>
              <a:rPr lang="en-US" dirty="0" smtClean="0">
                <a:solidFill>
                  <a:schemeClr val="tx1"/>
                </a:solidFill>
              </a:rPr>
              <a:t>gray </a:t>
            </a:r>
            <a:r>
              <a:rPr lang="en-US" dirty="0" smtClean="0"/>
              <a:t>mix of flowers, stems, seeds and leaves from the hemp plant, </a:t>
            </a:r>
            <a:r>
              <a:rPr lang="en-US" i="1" dirty="0" smtClean="0"/>
              <a:t>Cannabis sativa</a:t>
            </a:r>
            <a:r>
              <a:rPr lang="en-US" dirty="0" smtClean="0"/>
              <a:t>. </a:t>
            </a:r>
          </a:p>
          <a:p>
            <a:r>
              <a:rPr lang="en-US" dirty="0" smtClean="0"/>
              <a:t>The main active chemical in marijuana is delta-9-tetrahydrocannabinol, or THC for short. </a:t>
            </a:r>
          </a:p>
        </p:txBody>
      </p:sp>
      <p:sp>
        <p:nvSpPr>
          <p:cNvPr id="23555"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What is Marijuana?</a:t>
            </a:r>
          </a:p>
        </p:txBody>
      </p:sp>
    </p:spTree>
    <p:extLst>
      <p:ext uri="{BB962C8B-B14F-4D97-AF65-F5344CB8AC3E}">
        <p14:creationId xmlns:p14="http://schemas.microsoft.com/office/powerpoint/2010/main" val="53160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and IQ</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2478479"/>
            <a:ext cx="2632059" cy="197404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99" y="2819400"/>
            <a:ext cx="1535306" cy="1535306"/>
          </a:xfrm>
          <a:prstGeom prst="rect">
            <a:avLst/>
          </a:prstGeom>
        </p:spPr>
      </p:pic>
      <p:sp>
        <p:nvSpPr>
          <p:cNvPr id="7" name="TextBox 6"/>
          <p:cNvSpPr txBox="1"/>
          <p:nvPr/>
        </p:nvSpPr>
        <p:spPr>
          <a:xfrm>
            <a:off x="6019800" y="2641512"/>
            <a:ext cx="3429000" cy="1631216"/>
          </a:xfrm>
          <a:prstGeom prst="rect">
            <a:avLst/>
          </a:prstGeom>
          <a:noFill/>
        </p:spPr>
        <p:txBody>
          <a:bodyPr wrap="square" rtlCol="0">
            <a:spAutoFit/>
          </a:bodyPr>
          <a:lstStyle/>
          <a:p>
            <a:r>
              <a:rPr lang="en-US" sz="10000" dirty="0" smtClean="0">
                <a:latin typeface="Angsana New" panose="02020603050405020304" pitchFamily="18" charset="-34"/>
                <a:cs typeface="Angsana New" panose="02020603050405020304" pitchFamily="18" charset="-34"/>
              </a:rPr>
              <a:t>IQ</a:t>
            </a:r>
            <a:endParaRPr lang="en-US" sz="10000" dirty="0">
              <a:latin typeface="Angsana New" panose="02020603050405020304" pitchFamily="18" charset="-34"/>
              <a:cs typeface="Angsana New" panose="02020603050405020304" pitchFamily="18" charset="-34"/>
            </a:endParaRPr>
          </a:p>
        </p:txBody>
      </p:sp>
      <p:sp>
        <p:nvSpPr>
          <p:cNvPr id="3" name="TextBox 2"/>
          <p:cNvSpPr txBox="1"/>
          <p:nvPr/>
        </p:nvSpPr>
        <p:spPr>
          <a:xfrm>
            <a:off x="102524" y="6545770"/>
            <a:ext cx="7239000" cy="338554"/>
          </a:xfrm>
          <a:prstGeom prst="rect">
            <a:avLst/>
          </a:prstGeom>
          <a:noFill/>
        </p:spPr>
        <p:txBody>
          <a:bodyPr wrap="square" rtlCol="0">
            <a:spAutoFit/>
          </a:bodyPr>
          <a:lstStyle/>
          <a:p>
            <a:r>
              <a:rPr lang="en-US" sz="1600" dirty="0" smtClean="0"/>
              <a:t>Proceedings from the National Academy of Sciences Vol. 109 no:40</a:t>
            </a:r>
            <a:endParaRPr lang="en-US" sz="1600" dirty="0"/>
          </a:p>
        </p:txBody>
      </p:sp>
    </p:spTree>
    <p:extLst>
      <p:ext uri="{BB962C8B-B14F-4D97-AF65-F5344CB8AC3E}">
        <p14:creationId xmlns:p14="http://schemas.microsoft.com/office/powerpoint/2010/main" val="11577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674687" y="0"/>
            <a:ext cx="7767638" cy="744538"/>
          </a:xfrm>
          <a:extLst>
            <a:ext uri="{91240B29-F687-4F45-9708-019B960494DF}">
              <a14:hiddenLine xmlns:a14="http://schemas.microsoft.com/office/drawing/2010/main" w="9360">
                <a:solidFill>
                  <a:srgbClr val="000000"/>
                </a:solidFill>
                <a:round/>
                <a:headEnd/>
                <a:tailEnd/>
              </a14:hiddenLine>
            </a:ext>
          </a:extLst>
        </p:spPr>
        <p:txBody>
          <a:bodyPr/>
          <a:lstStyle/>
          <a:p>
            <a:r>
              <a:rPr lang="en-US" sz="4000" dirty="0" smtClean="0"/>
              <a:t>Marijuana and Other Drugs</a:t>
            </a:r>
          </a:p>
        </p:txBody>
      </p:sp>
      <p:graphicFrame>
        <p:nvGraphicFramePr>
          <p:cNvPr id="30723" name="Chart 4"/>
          <p:cNvGraphicFramePr>
            <a:graphicFrameLocks/>
          </p:cNvGraphicFramePr>
          <p:nvPr>
            <p:extLst>
              <p:ext uri="{D42A27DB-BD31-4B8C-83A1-F6EECF244321}">
                <p14:modId xmlns:p14="http://schemas.microsoft.com/office/powerpoint/2010/main" val="4180048073"/>
              </p:ext>
            </p:extLst>
          </p:nvPr>
        </p:nvGraphicFramePr>
        <p:xfrm>
          <a:off x="456406" y="744538"/>
          <a:ext cx="8356600" cy="4622800"/>
        </p:xfrm>
        <a:graphic>
          <a:graphicData uri="http://schemas.openxmlformats.org/presentationml/2006/ole">
            <mc:AlternateContent xmlns:mc="http://schemas.openxmlformats.org/markup-compatibility/2006">
              <mc:Choice xmlns:v="urn:schemas-microsoft-com:vml" Requires="v">
                <p:oleObj spid="_x0000_s1104" r:id="rId4" imgW="9358171" imgH="4901609" progId="Excel.Chart.8">
                  <p:embed/>
                </p:oleObj>
              </mc:Choice>
              <mc:Fallback>
                <p:oleObj r:id="rId4" imgW="9358171" imgH="490160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06" y="744538"/>
                        <a:ext cx="8356600" cy="4622800"/>
                      </a:xfrm>
                      <a:prstGeom prst="rect">
                        <a:avLst/>
                      </a:prstGeom>
                      <a:noFill/>
                      <a:ln>
                        <a:noFill/>
                      </a:ln>
                    </p:spPr>
                  </p:pic>
                </p:oleObj>
              </mc:Fallback>
            </mc:AlternateContent>
          </a:graphicData>
        </a:graphic>
      </p:graphicFrame>
      <p:sp>
        <p:nvSpPr>
          <p:cNvPr id="30724" name="TextBox 3"/>
          <p:cNvSpPr txBox="1">
            <a:spLocks noChangeArrowheads="1"/>
          </p:cNvSpPr>
          <p:nvPr/>
        </p:nvSpPr>
        <p:spPr bwMode="auto">
          <a:xfrm>
            <a:off x="76200" y="6477000"/>
            <a:ext cx="119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tx1"/>
                </a:solidFill>
                <a:latin typeface="Calibri" panose="020F0502020204030204" pitchFamily="34" charset="0"/>
                <a:cs typeface="Arial" panose="020B0604020202020204" pitchFamily="34" charset="0"/>
              </a:rPr>
              <a:t>PATS, 2011</a:t>
            </a:r>
          </a:p>
        </p:txBody>
      </p:sp>
    </p:spTree>
    <p:extLst>
      <p:ext uri="{BB962C8B-B14F-4D97-AF65-F5344CB8AC3E}">
        <p14:creationId xmlns:p14="http://schemas.microsoft.com/office/powerpoint/2010/main" val="38427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Marijuana Potency</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476375"/>
            <a:ext cx="6477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24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Content Placeholder 3"/>
          <p:cNvGraphicFramePr>
            <a:graphicFrameLocks noGrp="1"/>
          </p:cNvGraphicFramePr>
          <p:nvPr>
            <p:ph idx="1"/>
            <p:extLst>
              <p:ext uri="{D42A27DB-BD31-4B8C-83A1-F6EECF244321}">
                <p14:modId xmlns:p14="http://schemas.microsoft.com/office/powerpoint/2010/main" val="3892832776"/>
              </p:ext>
            </p:extLst>
          </p:nvPr>
        </p:nvGraphicFramePr>
        <p:xfrm>
          <a:off x="630428" y="1001713"/>
          <a:ext cx="9245600" cy="4521200"/>
        </p:xfrm>
        <a:graphic>
          <a:graphicData uri="http://schemas.openxmlformats.org/presentationml/2006/ole">
            <mc:AlternateContent xmlns:mc="http://schemas.openxmlformats.org/markup-compatibility/2006">
              <mc:Choice xmlns:v="urn:schemas-microsoft-com:vml" Requires="v">
                <p:oleObj spid="_x0000_s2129" r:id="rId4" imgW="9248434" imgH="4523624" progId="Excel.Chart.8">
                  <p:embed/>
                </p:oleObj>
              </mc:Choice>
              <mc:Fallback>
                <p:oleObj r:id="rId4" imgW="9248434" imgH="4523624"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28" y="1001713"/>
                        <a:ext cx="92456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Title 2"/>
          <p:cNvSpPr>
            <a:spLocks noGrp="1"/>
          </p:cNvSpPr>
          <p:nvPr>
            <p:ph type="title"/>
          </p:nvPr>
        </p:nvSpPr>
        <p:spPr>
          <a:xfrm>
            <a:off x="685800" y="155575"/>
            <a:ext cx="7767638" cy="1296988"/>
          </a:xfrm>
          <a:extLst>
            <a:ext uri="{91240B29-F687-4F45-9708-019B960494DF}">
              <a14:hiddenLine xmlns:a14="http://schemas.microsoft.com/office/drawing/2010/main" w="9360">
                <a:solidFill>
                  <a:srgbClr val="000000"/>
                </a:solidFill>
                <a:round/>
                <a:headEnd/>
                <a:tailEnd/>
              </a14:hiddenLine>
            </a:ext>
          </a:extLst>
        </p:spPr>
        <p:txBody>
          <a:bodyPr/>
          <a:lstStyle/>
          <a:p>
            <a:r>
              <a:rPr lang="en-US" sz="3600" smtClean="0"/>
              <a:t>Marijuana Treatment Admissions</a:t>
            </a:r>
          </a:p>
        </p:txBody>
      </p:sp>
      <p:sp>
        <p:nvSpPr>
          <p:cNvPr id="36868" name="TextBox 4"/>
          <p:cNvSpPr txBox="1">
            <a:spLocks noChangeArrowheads="1"/>
          </p:cNvSpPr>
          <p:nvPr/>
        </p:nvSpPr>
        <p:spPr bwMode="auto">
          <a:xfrm>
            <a:off x="22746" y="6531924"/>
            <a:ext cx="5759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chemeClr val="tx1"/>
                </a:solidFill>
              </a:rPr>
              <a:t>Treatment Admissions per 100,000 population, TEDS, SAMHSA, 2010</a:t>
            </a:r>
            <a:endParaRPr lang="en-US" dirty="0">
              <a:solidFill>
                <a:schemeClr val="tx1"/>
              </a:solidFill>
            </a:endParaRPr>
          </a:p>
        </p:txBody>
      </p:sp>
      <p:sp>
        <p:nvSpPr>
          <p:cNvPr id="36869" name="TextBox 2"/>
          <p:cNvSpPr txBox="1">
            <a:spLocks noChangeArrowheads="1"/>
          </p:cNvSpPr>
          <p:nvPr/>
        </p:nvSpPr>
        <p:spPr bwMode="auto">
          <a:xfrm rot="-5400000">
            <a:off x="-602456" y="3345656"/>
            <a:ext cx="215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tx1"/>
                </a:solidFill>
              </a:rPr>
              <a:t>TOTAL ADMISSIONS</a:t>
            </a:r>
            <a:endParaRPr lang="en-US">
              <a:solidFill>
                <a:schemeClr val="tx1"/>
              </a:solidFill>
            </a:endParaRPr>
          </a:p>
        </p:txBody>
      </p:sp>
      <p:sp>
        <p:nvSpPr>
          <p:cNvPr id="36870" name="TextBox 7"/>
          <p:cNvSpPr txBox="1">
            <a:spLocks noChangeArrowheads="1"/>
          </p:cNvSpPr>
          <p:nvPr/>
        </p:nvSpPr>
        <p:spPr bwMode="auto">
          <a:xfrm rot="5400000">
            <a:off x="7358856" y="3461544"/>
            <a:ext cx="2689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tx1"/>
                </a:solidFill>
              </a:rPr>
              <a:t>MARIJUANA ADMISSIONS</a:t>
            </a:r>
            <a:endParaRPr lang="en-US">
              <a:solidFill>
                <a:schemeClr val="tx1"/>
              </a:solidFill>
            </a:endParaRPr>
          </a:p>
        </p:txBody>
      </p:sp>
    </p:spTree>
    <p:extLst>
      <p:ext uri="{BB962C8B-B14F-4D97-AF65-F5344CB8AC3E}">
        <p14:creationId xmlns:p14="http://schemas.microsoft.com/office/powerpoint/2010/main" val="10192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Media &amp; Marijuana</a:t>
            </a:r>
          </a:p>
        </p:txBody>
      </p:sp>
      <p:pic>
        <p:nvPicPr>
          <p:cNvPr id="112642" name="Picture 2" descr="pot_farm_loading_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3660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6" descr="http://ts2.mm.bing.net/images/thumbnail.aspx?q=330397647617&amp;id=c19b664da6a53f2c120787a71d171fc3&amp;index=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249363"/>
            <a:ext cx="18097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8" descr="http://ts4.mm.bing.net/images/thumbnail.aspx?q=384197338167&amp;id=1aeafa977b91d2ecfddd01d879bc65e4&amp;index=c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002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0" name="Picture 10" descr="http://ts1.mm.bing.net/images/thumbnail.aspx?q=401295676512&amp;id=96061be17fbc1a2f1be5948cdf4c4c96&amp;index=ch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733800"/>
            <a:ext cx="18954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12" descr="http://ts3.mm.bing.net/images/thumbnail.aspx?q=309554386326&amp;id=708b677c4be85a6255c020db76809603&amp;index=ch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40386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5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6"/>
          <p:cNvSpPr>
            <a:spLocks noGrp="1"/>
          </p:cNvSpPr>
          <p:nvPr>
            <p:ph idx="1"/>
          </p:nvPr>
        </p:nvSpPr>
        <p:spPr>
          <a:xfrm>
            <a:off x="667789" y="685800"/>
            <a:ext cx="8229600" cy="5257800"/>
          </a:xfrm>
        </p:spPr>
        <p:txBody>
          <a:bodyPr>
            <a:normAutofit/>
          </a:bodyPr>
          <a:lstStyle/>
          <a:p>
            <a:endParaRPr lang="en-US" dirty="0" smtClean="0"/>
          </a:p>
          <a:p>
            <a:r>
              <a:rPr lang="en-US" dirty="0" smtClean="0"/>
              <a:t>3 out of 4</a:t>
            </a:r>
            <a:r>
              <a:rPr lang="en-US" dirty="0" smtClean="0"/>
              <a:t> </a:t>
            </a:r>
            <a:r>
              <a:rPr lang="en-US" dirty="0" smtClean="0"/>
              <a:t>youth get pot from friends  </a:t>
            </a:r>
          </a:p>
          <a:p>
            <a:r>
              <a:rPr lang="en-US" dirty="0" smtClean="0"/>
              <a:t>1 out of </a:t>
            </a:r>
            <a:r>
              <a:rPr lang="en-US" dirty="0" smtClean="0"/>
              <a:t>4 </a:t>
            </a:r>
            <a:r>
              <a:rPr lang="en-US" dirty="0" smtClean="0"/>
              <a:t>get pot at parties</a:t>
            </a:r>
          </a:p>
          <a:p>
            <a:r>
              <a:rPr lang="en-US" dirty="0" smtClean="0"/>
              <a:t>1 </a:t>
            </a:r>
            <a:r>
              <a:rPr lang="en-US" dirty="0" smtClean="0"/>
              <a:t>out of </a:t>
            </a:r>
            <a:r>
              <a:rPr lang="en-US" dirty="0" smtClean="0"/>
              <a:t>10 got </a:t>
            </a:r>
            <a:r>
              <a:rPr lang="en-US" dirty="0" smtClean="0"/>
              <a:t>marijuana </a:t>
            </a:r>
            <a:r>
              <a:rPr lang="en-US" dirty="0" smtClean="0"/>
              <a:t>at school</a:t>
            </a:r>
          </a:p>
          <a:p>
            <a:r>
              <a:rPr lang="en-US" dirty="0" smtClean="0"/>
              <a:t>About 1 out of 7 get </a:t>
            </a:r>
            <a:r>
              <a:rPr lang="en-US" dirty="0" smtClean="0"/>
              <a:t>marijuana from someone with a </a:t>
            </a:r>
            <a:r>
              <a:rPr lang="en-US" b="1" dirty="0" smtClean="0"/>
              <a:t>medical marijuana card</a:t>
            </a:r>
          </a:p>
          <a:p>
            <a:pPr marL="0" indent="0">
              <a:buNone/>
            </a:pPr>
            <a:endParaRPr lang="en-US" b="1" dirty="0" smtClean="0"/>
          </a:p>
        </p:txBody>
      </p:sp>
      <p:sp>
        <p:nvSpPr>
          <p:cNvPr id="25603"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dirty="0" smtClean="0"/>
              <a:t>Where kids get it</a:t>
            </a:r>
          </a:p>
        </p:txBody>
      </p:sp>
      <p:sp>
        <p:nvSpPr>
          <p:cNvPr id="25604" name="TextBox 3"/>
          <p:cNvSpPr txBox="1">
            <a:spLocks noChangeArrowheads="1"/>
          </p:cNvSpPr>
          <p:nvPr/>
        </p:nvSpPr>
        <p:spPr bwMode="auto">
          <a:xfrm>
            <a:off x="152400" y="6496629"/>
            <a:ext cx="2726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solidFill>
                  <a:schemeClr val="tx1"/>
                </a:solidFill>
                <a:latin typeface="Calibri" panose="020F0502020204030204" pitchFamily="34" charset="0"/>
                <a:cs typeface="Arial" panose="020B0604020202020204" pitchFamily="34" charset="0"/>
              </a:rPr>
              <a:t>Arizona Youth Survey, </a:t>
            </a:r>
            <a:r>
              <a:rPr lang="en-US" dirty="0" smtClean="0">
                <a:latin typeface="Calibri" panose="020F0502020204030204" pitchFamily="34" charset="0"/>
                <a:cs typeface="Arial" panose="020B0604020202020204" pitchFamily="34" charset="0"/>
              </a:rPr>
              <a:t>2014</a:t>
            </a:r>
            <a:endParaRPr lang="en-US"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778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Marijuana</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There is no medical grade marijuana </a:t>
            </a:r>
          </a:p>
          <a:p>
            <a:pPr lvl="1"/>
            <a:r>
              <a:rPr lang="en-US" dirty="0" smtClean="0"/>
              <a:t>The marijuana sold in a dispensary is the same marijuana sold on the street and carries the same health risks</a:t>
            </a:r>
          </a:p>
          <a:p>
            <a:r>
              <a:rPr lang="en-US" dirty="0" smtClean="0"/>
              <a:t>Marijuana has not gone through the FDA process that every other medication has</a:t>
            </a:r>
          </a:p>
          <a:p>
            <a:r>
              <a:rPr lang="en-US" dirty="0" smtClean="0"/>
              <a:t>Marijuana is recommended not prescribed</a:t>
            </a:r>
            <a:endParaRPr lang="en-US" dirty="0"/>
          </a:p>
        </p:txBody>
      </p:sp>
    </p:spTree>
    <p:extLst>
      <p:ext uri="{BB962C8B-B14F-4D97-AF65-F5344CB8AC3E}">
        <p14:creationId xmlns:p14="http://schemas.microsoft.com/office/powerpoint/2010/main" val="264322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5000" y="304800"/>
            <a:ext cx="5238750" cy="5219700"/>
          </a:xfrm>
          <a:prstGeom prst="rect">
            <a:avLst/>
          </a:prstGeom>
        </p:spPr>
      </p:pic>
    </p:spTree>
    <p:extLst>
      <p:ext uri="{BB962C8B-B14F-4D97-AF65-F5344CB8AC3E}">
        <p14:creationId xmlns:p14="http://schemas.microsoft.com/office/powerpoint/2010/main" val="27063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Legalization = Access </a:t>
            </a:r>
            <a:endParaRPr lang="en-US" dirty="0"/>
          </a:p>
        </p:txBody>
      </p:sp>
      <p:sp>
        <p:nvSpPr>
          <p:cNvPr id="3" name="Content Placeholder 2"/>
          <p:cNvSpPr>
            <a:spLocks noGrp="1"/>
          </p:cNvSpPr>
          <p:nvPr>
            <p:ph sz="half" idx="1"/>
          </p:nvPr>
        </p:nvSpPr>
        <p:spPr/>
        <p:txBody>
          <a:bodyPr/>
          <a:lstStyle/>
          <a:p>
            <a:r>
              <a:rPr lang="en-US" dirty="0" smtClean="0"/>
              <a:t>One of the biggest risk factors for youth drug use is availability</a:t>
            </a:r>
          </a:p>
          <a:p>
            <a:r>
              <a:rPr lang="en-US" b="1" dirty="0" smtClean="0"/>
              <a:t>32,000*</a:t>
            </a:r>
            <a:r>
              <a:rPr lang="en-US" dirty="0" smtClean="0"/>
              <a:t> Arizona youth would be more likely to try pot if it is legalized in our state</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828800"/>
            <a:ext cx="3665806" cy="3024289"/>
          </a:xfrm>
        </p:spPr>
      </p:pic>
      <p:sp>
        <p:nvSpPr>
          <p:cNvPr id="6" name="TextBox 5"/>
          <p:cNvSpPr txBox="1"/>
          <p:nvPr/>
        </p:nvSpPr>
        <p:spPr>
          <a:xfrm>
            <a:off x="152400" y="6519446"/>
            <a:ext cx="7315200" cy="338554"/>
          </a:xfrm>
          <a:prstGeom prst="rect">
            <a:avLst/>
          </a:prstGeom>
          <a:noFill/>
        </p:spPr>
        <p:txBody>
          <a:bodyPr wrap="square" rtlCol="0">
            <a:spAutoFit/>
          </a:bodyPr>
          <a:lstStyle/>
          <a:p>
            <a:r>
              <a:rPr lang="en-US" sz="1600" dirty="0" smtClean="0"/>
              <a:t>*Arizona Youth Survey, 2012, Partnership Attitude Tracking Survey, 2012</a:t>
            </a:r>
            <a:endParaRPr lang="en-US" sz="1600" dirty="0"/>
          </a:p>
        </p:txBody>
      </p:sp>
    </p:spTree>
    <p:extLst>
      <p:ext uri="{BB962C8B-B14F-4D97-AF65-F5344CB8AC3E}">
        <p14:creationId xmlns:p14="http://schemas.microsoft.com/office/powerpoint/2010/main" val="2085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455815" y="1421794"/>
            <a:ext cx="8229600" cy="4525963"/>
          </a:xfrm>
        </p:spPr>
        <p:txBody>
          <a:bodyPr/>
          <a:lstStyle/>
          <a:p>
            <a:r>
              <a:rPr lang="en-US" dirty="0" smtClean="0"/>
              <a:t>Adolescence is a critical period for brain development</a:t>
            </a:r>
          </a:p>
          <a:p>
            <a:r>
              <a:rPr lang="en-US" dirty="0" smtClean="0"/>
              <a:t>Adolescents are prone to risk taking</a:t>
            </a:r>
          </a:p>
          <a:p>
            <a:r>
              <a:rPr lang="en-US" dirty="0" smtClean="0"/>
              <a:t>Marijuana has profound effects on brain development</a:t>
            </a:r>
          </a:p>
          <a:p>
            <a:r>
              <a:rPr lang="en-US" dirty="0" smtClean="0"/>
              <a:t>Protecting our kids from marijuana use is crucial. We must take action!</a:t>
            </a:r>
          </a:p>
          <a:p>
            <a:endParaRPr lang="en-US" dirty="0" smtClean="0"/>
          </a:p>
          <a:p>
            <a:endParaRPr lang="en-US" dirty="0"/>
          </a:p>
        </p:txBody>
      </p:sp>
    </p:spTree>
    <p:extLst>
      <p:ext uri="{BB962C8B-B14F-4D97-AF65-F5344CB8AC3E}">
        <p14:creationId xmlns:p14="http://schemas.microsoft.com/office/powerpoint/2010/main" val="66960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1447800"/>
            <a:ext cx="8224838" cy="4876800"/>
          </a:xfrm>
          <a:extLst/>
        </p:spPr>
        <p:txBody>
          <a:bodyPr numCol="2"/>
          <a:lstStyle/>
          <a:p>
            <a:pPr>
              <a:defRPr/>
            </a:pPr>
            <a:r>
              <a:rPr lang="en-US" sz="3600" dirty="0" smtClean="0"/>
              <a:t>Pot</a:t>
            </a:r>
          </a:p>
          <a:p>
            <a:pPr>
              <a:defRPr/>
            </a:pPr>
            <a:r>
              <a:rPr lang="en-US" sz="3600" dirty="0" smtClean="0"/>
              <a:t>Ganja			</a:t>
            </a:r>
          </a:p>
          <a:p>
            <a:pPr>
              <a:defRPr/>
            </a:pPr>
            <a:r>
              <a:rPr lang="en-US" sz="3600" dirty="0" smtClean="0"/>
              <a:t>Herb</a:t>
            </a:r>
          </a:p>
          <a:p>
            <a:pPr>
              <a:defRPr/>
            </a:pPr>
            <a:r>
              <a:rPr lang="en-US" sz="3600" dirty="0" smtClean="0"/>
              <a:t>Weed</a:t>
            </a:r>
          </a:p>
          <a:p>
            <a:pPr>
              <a:defRPr/>
            </a:pPr>
            <a:r>
              <a:rPr lang="en-US" sz="3600" dirty="0" smtClean="0">
                <a:solidFill>
                  <a:schemeClr val="tx1"/>
                </a:solidFill>
              </a:rPr>
              <a:t>Mary Jane</a:t>
            </a:r>
          </a:p>
          <a:p>
            <a:pPr>
              <a:defRPr/>
            </a:pPr>
            <a:r>
              <a:rPr lang="en-US" sz="3600" dirty="0" smtClean="0"/>
              <a:t>Grass</a:t>
            </a:r>
          </a:p>
          <a:p>
            <a:pPr>
              <a:defRPr/>
            </a:pPr>
            <a:r>
              <a:rPr lang="en-US" sz="3600" dirty="0" smtClean="0"/>
              <a:t>Chronic</a:t>
            </a:r>
          </a:p>
          <a:p>
            <a:pPr>
              <a:defRPr/>
            </a:pPr>
            <a:r>
              <a:rPr lang="en-US" sz="3600" dirty="0" smtClean="0"/>
              <a:t>And more than 200 others</a:t>
            </a:r>
          </a:p>
          <a:p>
            <a:pPr>
              <a:defRPr/>
            </a:pPr>
            <a:r>
              <a:rPr lang="en-US" sz="3600" dirty="0" smtClean="0"/>
              <a:t>Different strains of marijuana have their own “brand” names</a:t>
            </a:r>
          </a:p>
        </p:txBody>
      </p:sp>
      <p:sp>
        <p:nvSpPr>
          <p:cNvPr id="24579"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Marijuana Slang/Street Names</a:t>
            </a:r>
          </a:p>
        </p:txBody>
      </p:sp>
    </p:spTree>
    <p:extLst>
      <p:ext uri="{BB962C8B-B14F-4D97-AF65-F5344CB8AC3E}">
        <p14:creationId xmlns:p14="http://schemas.microsoft.com/office/powerpoint/2010/main" val="25999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4819" y="1447800"/>
            <a:ext cx="8229600" cy="4525963"/>
          </a:xfrm>
        </p:spPr>
        <p:txBody>
          <a:bodyPr>
            <a:normAutofit fontScale="92500" lnSpcReduction="10000"/>
          </a:bodyPr>
          <a:lstStyle/>
          <a:p>
            <a:r>
              <a:rPr lang="en-US" sz="2800" dirty="0" smtClean="0"/>
              <a:t>Focus on one goal:  You do not want them to use.</a:t>
            </a:r>
          </a:p>
          <a:p>
            <a:r>
              <a:rPr lang="en-US" sz="2800" dirty="0" smtClean="0"/>
              <a:t>Stick to simple, straightforward arguments:</a:t>
            </a:r>
          </a:p>
          <a:p>
            <a:pPr lvl="1"/>
            <a:r>
              <a:rPr lang="en-US" dirty="0" smtClean="0"/>
              <a:t>Marijuana makes it harder for your brain to make good decisions </a:t>
            </a:r>
          </a:p>
          <a:p>
            <a:pPr lvl="1"/>
            <a:r>
              <a:rPr lang="en-US" dirty="0" smtClean="0"/>
              <a:t>Marijuana reduces motivation, increases impulsivity</a:t>
            </a:r>
          </a:p>
          <a:p>
            <a:pPr lvl="1"/>
            <a:r>
              <a:rPr lang="en-US" dirty="0" smtClean="0"/>
              <a:t>For some people, once they start using marijuana, they can’t or won’t stop</a:t>
            </a:r>
          </a:p>
          <a:p>
            <a:pPr lvl="1"/>
            <a:r>
              <a:rPr lang="en-US" dirty="0" smtClean="0"/>
              <a:t>Marijuana can keep you from doing and being your </a:t>
            </a:r>
            <a:r>
              <a:rPr lang="en-US" dirty="0" smtClean="0"/>
              <a:t>best</a:t>
            </a:r>
          </a:p>
          <a:p>
            <a:pPr lvl="1"/>
            <a:r>
              <a:rPr lang="en-US" dirty="0" smtClean="0"/>
              <a:t>Never ride in a car with someone who has been using marijuana</a:t>
            </a:r>
            <a:endParaRPr lang="en-US" dirty="0" smtClean="0"/>
          </a:p>
        </p:txBody>
      </p:sp>
      <p:sp>
        <p:nvSpPr>
          <p:cNvPr id="38915"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dirty="0" smtClean="0"/>
              <a:t>Talking with your kids about Marijuana</a:t>
            </a:r>
          </a:p>
        </p:txBody>
      </p:sp>
    </p:spTree>
    <p:extLst>
      <p:ext uri="{BB962C8B-B14F-4D97-AF65-F5344CB8AC3E}">
        <p14:creationId xmlns:p14="http://schemas.microsoft.com/office/powerpoint/2010/main" val="253709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pPr marL="0" indent="0" algn="ctr">
              <a:buFont typeface="Times New Roman" pitchFamily="18" charset="0"/>
              <a:buNone/>
            </a:pPr>
            <a:endParaRPr lang="en-US" i="1" smtClean="0"/>
          </a:p>
          <a:p>
            <a:pPr marL="0" indent="0" algn="ctr">
              <a:buFont typeface="Times New Roman" pitchFamily="18" charset="0"/>
              <a:buNone/>
            </a:pPr>
            <a:r>
              <a:rPr lang="en-US" i="1" smtClean="0"/>
              <a:t>Legalization, comparisons to alcohol </a:t>
            </a:r>
            <a:r>
              <a:rPr lang="en-US" i="1" smtClean="0">
                <a:solidFill>
                  <a:schemeClr val="tx1"/>
                </a:solidFill>
              </a:rPr>
              <a:t>and</a:t>
            </a:r>
            <a:r>
              <a:rPr lang="en-US" i="1" smtClean="0">
                <a:solidFill>
                  <a:srgbClr val="FF0000"/>
                </a:solidFill>
              </a:rPr>
              <a:t> </a:t>
            </a:r>
            <a:r>
              <a:rPr lang="en-US" i="1" smtClean="0"/>
              <a:t>medical marijuana</a:t>
            </a:r>
            <a:r>
              <a:rPr lang="en-US" i="1" smtClean="0">
                <a:solidFill>
                  <a:srgbClr val="33CCFF"/>
                </a:solidFill>
              </a:rPr>
              <a:t> </a:t>
            </a:r>
            <a:r>
              <a:rPr lang="en-US" i="1" smtClean="0"/>
              <a:t>are all worthwhile topics, but they are distractions from the main point:  </a:t>
            </a:r>
          </a:p>
          <a:p>
            <a:pPr marL="0" indent="0" algn="ctr">
              <a:buFont typeface="Times New Roman" pitchFamily="18" charset="0"/>
              <a:buNone/>
            </a:pPr>
            <a:r>
              <a:rPr lang="en-US" i="1" u="sng" smtClean="0"/>
              <a:t>You don’t want them to use</a:t>
            </a:r>
            <a:r>
              <a:rPr lang="en-US" i="1" smtClean="0"/>
              <a:t>.</a:t>
            </a:r>
          </a:p>
          <a:p>
            <a:pPr marL="0" indent="0">
              <a:buFont typeface="Times New Roman" pitchFamily="18" charset="0"/>
              <a:buNone/>
            </a:pPr>
            <a:endParaRPr lang="en-US" smtClean="0"/>
          </a:p>
        </p:txBody>
      </p:sp>
      <p:sp>
        <p:nvSpPr>
          <p:cNvPr id="39939" name="Title 2"/>
          <p:cNvSpPr>
            <a:spLocks noGrp="1"/>
          </p:cNvSpPr>
          <p:nvPr>
            <p:ph type="title"/>
          </p:nvPr>
        </p:nvSpPr>
        <p:spPr>
          <a:xfrm>
            <a:off x="685800" y="0"/>
            <a:ext cx="7767638" cy="16081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Issues Related to Marijuana</a:t>
            </a:r>
          </a:p>
        </p:txBody>
      </p:sp>
    </p:spTree>
    <p:extLst>
      <p:ext uri="{BB962C8B-B14F-4D97-AF65-F5344CB8AC3E}">
        <p14:creationId xmlns:p14="http://schemas.microsoft.com/office/powerpoint/2010/main" val="117367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r>
              <a:rPr lang="en-US" dirty="0" smtClean="0"/>
              <a:t>If yes, don’t lie; but don’t tell “war stories.” Focus on your child’s future decisions.</a:t>
            </a:r>
          </a:p>
          <a:p>
            <a:r>
              <a:rPr lang="en-US" dirty="0" smtClean="0"/>
              <a:t>Circle back to your primary messages: “It was harder to make good decisions, stay motivated and decide not to use.”</a:t>
            </a:r>
          </a:p>
          <a:p>
            <a:r>
              <a:rPr lang="en-US" dirty="0" smtClean="0"/>
              <a:t>If you didn’t use, discuss how you saw others act.</a:t>
            </a:r>
          </a:p>
        </p:txBody>
      </p:sp>
      <p:sp>
        <p:nvSpPr>
          <p:cNvPr id="40963"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“Did you use?”</a:t>
            </a:r>
          </a:p>
        </p:txBody>
      </p:sp>
    </p:spTree>
    <p:extLst>
      <p:ext uri="{BB962C8B-B14F-4D97-AF65-F5344CB8AC3E}">
        <p14:creationId xmlns:p14="http://schemas.microsoft.com/office/powerpoint/2010/main" val="134669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r>
              <a:rPr lang="en-US" dirty="0" smtClean="0"/>
              <a:t>Today’s marijuana comes in many forms</a:t>
            </a:r>
          </a:p>
          <a:p>
            <a:r>
              <a:rPr lang="en-US" dirty="0" smtClean="0"/>
              <a:t>Today’s marijuana is 10x stronger </a:t>
            </a:r>
          </a:p>
          <a:p>
            <a:r>
              <a:rPr lang="en-US" dirty="0" smtClean="0"/>
              <a:t>Today’s marijuana reduces IQ</a:t>
            </a:r>
          </a:p>
          <a:p>
            <a:r>
              <a:rPr lang="en-US" dirty="0" smtClean="0"/>
              <a:t>Talk with your child </a:t>
            </a:r>
          </a:p>
          <a:p>
            <a:r>
              <a:rPr lang="en-US" dirty="0" smtClean="0"/>
              <a:t>Develop a rescue plan</a:t>
            </a:r>
          </a:p>
          <a:p>
            <a:endParaRPr lang="en-US" dirty="0" smtClean="0"/>
          </a:p>
        </p:txBody>
      </p:sp>
      <p:sp>
        <p:nvSpPr>
          <p:cNvPr id="40963"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dirty="0" smtClean="0"/>
              <a:t>Marijuana Recap</a:t>
            </a:r>
            <a:endParaRPr lang="en-US" dirty="0" smtClean="0"/>
          </a:p>
        </p:txBody>
      </p:sp>
    </p:spTree>
    <p:extLst>
      <p:ext uri="{BB962C8B-B14F-4D97-AF65-F5344CB8AC3E}">
        <p14:creationId xmlns:p14="http://schemas.microsoft.com/office/powerpoint/2010/main" val="328313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794" y="2590800"/>
            <a:ext cx="8229204" cy="1470025"/>
          </a:xfrm>
        </p:spPr>
        <p:txBody>
          <a:bodyPr>
            <a:normAutofit fontScale="90000"/>
          </a:bodyPr>
          <a:lstStyle/>
          <a:p>
            <a:r>
              <a:rPr lang="en-US" sz="5300" dirty="0" smtClean="0"/>
              <a:t>Thank You</a:t>
            </a:r>
            <a:r>
              <a:rPr lang="en-US" dirty="0" smtClean="0"/>
              <a:t/>
            </a:r>
            <a:br>
              <a:rPr lang="en-US" dirty="0" smtClean="0"/>
            </a:br>
            <a:r>
              <a:rPr lang="en-US" dirty="0" smtClean="0"/>
              <a:t>If your child needs help with marijuana use call the toll free </a:t>
            </a:r>
            <a:r>
              <a:rPr lang="en-US" dirty="0"/>
              <a:t>helpline at</a:t>
            </a:r>
            <a:br>
              <a:rPr lang="en-US" dirty="0"/>
            </a:br>
            <a:r>
              <a:rPr lang="en-US" dirty="0" smtClean="0"/>
              <a:t>1-855-378-4373</a:t>
            </a:r>
            <a:br>
              <a:rPr lang="en-US" dirty="0" smtClean="0"/>
            </a:br>
            <a:endParaRPr lang="en-US" dirty="0"/>
          </a:p>
        </p:txBody>
      </p:sp>
    </p:spTree>
    <p:extLst>
      <p:ext uri="{BB962C8B-B14F-4D97-AF65-F5344CB8AC3E}">
        <p14:creationId xmlns:p14="http://schemas.microsoft.com/office/powerpoint/2010/main" val="129206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066800"/>
            <a:ext cx="8224838" cy="4872037"/>
          </a:xfrm>
        </p:spPr>
        <p:txBody>
          <a:bodyPr>
            <a:normAutofit/>
          </a:bodyPr>
          <a:lstStyle/>
          <a:p>
            <a:r>
              <a:rPr lang="en-US" sz="2800" dirty="0" smtClean="0"/>
              <a:t>Marijuana is usually smoked </a:t>
            </a:r>
          </a:p>
          <a:p>
            <a:pPr lvl="1"/>
            <a:r>
              <a:rPr lang="en-US" dirty="0" smtClean="0"/>
              <a:t>As a cigarette (joint) </a:t>
            </a:r>
          </a:p>
          <a:p>
            <a:pPr lvl="1"/>
            <a:r>
              <a:rPr lang="en-US" dirty="0" smtClean="0"/>
              <a:t>In a pipe </a:t>
            </a:r>
            <a:r>
              <a:rPr lang="en-US" dirty="0" smtClean="0">
                <a:solidFill>
                  <a:schemeClr val="tx1"/>
                </a:solidFill>
              </a:rPr>
              <a:t>or water pipe </a:t>
            </a:r>
            <a:r>
              <a:rPr lang="en-US" dirty="0" smtClean="0"/>
              <a:t>(bong)</a:t>
            </a:r>
          </a:p>
          <a:p>
            <a:pPr lvl="1">
              <a:lnSpc>
                <a:spcPct val="100000"/>
              </a:lnSpc>
            </a:pPr>
            <a:r>
              <a:rPr lang="en-US" dirty="0" smtClean="0"/>
              <a:t>In “blunts,” which are cigars that are hollowed out and refilled with a mixture of marijuana and tobacco </a:t>
            </a:r>
          </a:p>
          <a:p>
            <a:r>
              <a:rPr lang="en-US" sz="2800" dirty="0" smtClean="0"/>
              <a:t>Marijuana can be mixed in food or brewed as a tea – made into food </a:t>
            </a:r>
            <a:r>
              <a:rPr lang="en-US" sz="2800" dirty="0" smtClean="0"/>
              <a:t>(edibles</a:t>
            </a:r>
            <a:r>
              <a:rPr lang="en-US" sz="2800" dirty="0" smtClean="0"/>
              <a:t>)</a:t>
            </a:r>
          </a:p>
          <a:p>
            <a:r>
              <a:rPr lang="en-US" sz="2800" dirty="0" smtClean="0"/>
              <a:t>Marijuana can be combined with other drugs such as PCP</a:t>
            </a:r>
          </a:p>
        </p:txBody>
      </p:sp>
      <p:sp>
        <p:nvSpPr>
          <p:cNvPr id="26627" name="Title 2"/>
          <p:cNvSpPr>
            <a:spLocks noGrp="1"/>
          </p:cNvSpPr>
          <p:nvPr>
            <p:ph type="title"/>
          </p:nvPr>
        </p:nvSpPr>
        <p:spPr>
          <a:xfrm>
            <a:off x="685800" y="400050"/>
            <a:ext cx="7767638" cy="808038"/>
          </a:xfrm>
          <a:extLst>
            <a:ext uri="{91240B29-F687-4F45-9708-019B960494DF}">
              <a14:hiddenLine xmlns:a14="http://schemas.microsoft.com/office/drawing/2010/main" w="9360">
                <a:solidFill>
                  <a:srgbClr val="000000"/>
                </a:solidFill>
                <a:round/>
                <a:headEnd/>
                <a:tailEnd/>
              </a14:hiddenLine>
            </a:ext>
          </a:extLst>
        </p:spPr>
        <p:txBody>
          <a:bodyPr/>
          <a:lstStyle/>
          <a:p>
            <a:r>
              <a:rPr lang="en-US" smtClean="0"/>
              <a:t>How is it Abused?</a:t>
            </a:r>
          </a:p>
        </p:txBody>
      </p:sp>
    </p:spTree>
    <p:extLst>
      <p:ext uri="{BB962C8B-B14F-4D97-AF65-F5344CB8AC3E}">
        <p14:creationId xmlns:p14="http://schemas.microsoft.com/office/powerpoint/2010/main" val="105661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500"/>
                                        <p:tgtEl>
                                          <p:spTgt spid="2662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6">
                                            <p:txEl>
                                              <p:pRg st="1" end="1"/>
                                            </p:txEl>
                                          </p:spTgt>
                                        </p:tgtEl>
                                        <p:attrNameLst>
                                          <p:attrName>style.visibility</p:attrName>
                                        </p:attrNameLst>
                                      </p:cBhvr>
                                      <p:to>
                                        <p:strVal val="visible"/>
                                      </p:to>
                                    </p:set>
                                    <p:animEffect transition="in" filter="fade">
                                      <p:cBhvr>
                                        <p:cTn id="10" dur="500"/>
                                        <p:tgtEl>
                                          <p:spTgt spid="2662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Effect transition="in" filter="fade">
                                      <p:cBhvr>
                                        <p:cTn id="13" dur="500"/>
                                        <p:tgtEl>
                                          <p:spTgt spid="2662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6">
                                            <p:txEl>
                                              <p:pRg st="3" end="3"/>
                                            </p:txEl>
                                          </p:spTgt>
                                        </p:tgtEl>
                                        <p:attrNameLst>
                                          <p:attrName>style.visibility</p:attrName>
                                        </p:attrNameLst>
                                      </p:cBhvr>
                                      <p:to>
                                        <p:strVal val="visible"/>
                                      </p:to>
                                    </p:set>
                                    <p:animEffect transition="in" filter="fade">
                                      <p:cBhvr>
                                        <p:cTn id="16" dur="500"/>
                                        <p:tgtEl>
                                          <p:spTgt spid="2662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fade">
                                      <p:cBhvr>
                                        <p:cTn id="21" dur="500"/>
                                        <p:tgtEl>
                                          <p:spTgt spid="2662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626">
                                            <p:txEl>
                                              <p:pRg st="5" end="5"/>
                                            </p:txEl>
                                          </p:spTgt>
                                        </p:tgtEl>
                                        <p:attrNameLst>
                                          <p:attrName>style.visibility</p:attrName>
                                        </p:attrNameLst>
                                      </p:cBhvr>
                                      <p:to>
                                        <p:strVal val="visible"/>
                                      </p:to>
                                    </p:set>
                                    <p:animEffect transition="in" filter="fade">
                                      <p:cBhvr>
                                        <p:cTn id="26" dur="50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looks like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548" y="3429000"/>
            <a:ext cx="1847850" cy="18478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948" y="2095500"/>
            <a:ext cx="3150086" cy="2057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2743200"/>
            <a:ext cx="2079308" cy="2819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473" y="1409700"/>
            <a:ext cx="2286000" cy="1714500"/>
          </a:xfrm>
          <a:prstGeom prst="rect">
            <a:avLst/>
          </a:prstGeom>
        </p:spPr>
      </p:pic>
    </p:spTree>
    <p:extLst>
      <p:ext uri="{BB962C8B-B14F-4D97-AF65-F5344CB8AC3E}">
        <p14:creationId xmlns:p14="http://schemas.microsoft.com/office/powerpoint/2010/main" val="8360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Trends - Dabbing</a:t>
            </a:r>
            <a:endParaRPr lang="en-US" dirty="0"/>
          </a:p>
        </p:txBody>
      </p:sp>
      <p:sp>
        <p:nvSpPr>
          <p:cNvPr id="3" name="Content Placeholder 2"/>
          <p:cNvSpPr>
            <a:spLocks noGrp="1"/>
          </p:cNvSpPr>
          <p:nvPr>
            <p:ph idx="1"/>
          </p:nvPr>
        </p:nvSpPr>
        <p:spPr/>
        <p:txBody>
          <a:bodyPr/>
          <a:lstStyle/>
          <a:p>
            <a:r>
              <a:rPr lang="en-US" dirty="0" smtClean="0"/>
              <a:t>Hash oil</a:t>
            </a:r>
          </a:p>
          <a:p>
            <a:r>
              <a:rPr lang="en-US" dirty="0" err="1" smtClean="0"/>
              <a:t>Budder</a:t>
            </a:r>
            <a:endParaRPr lang="en-US" dirty="0" smtClean="0"/>
          </a:p>
          <a:p>
            <a:r>
              <a:rPr lang="en-US" dirty="0" smtClean="0"/>
              <a:t>Honey Oil</a:t>
            </a:r>
          </a:p>
          <a:p>
            <a:r>
              <a:rPr lang="en-US" dirty="0" smtClean="0"/>
              <a:t>Wax or Ear </a:t>
            </a:r>
            <a:r>
              <a:rPr lang="en-US" dirty="0" smtClean="0"/>
              <a:t>Wax</a:t>
            </a:r>
          </a:p>
          <a:p>
            <a:r>
              <a:rPr lang="en-US" dirty="0" smtClean="0"/>
              <a:t>Shatter</a:t>
            </a:r>
            <a:endParaRPr lang="en-US" dirty="0" smtClean="0"/>
          </a:p>
          <a:p>
            <a:r>
              <a:rPr lang="en-US" dirty="0" smtClean="0"/>
              <a:t>1 </a:t>
            </a:r>
            <a:r>
              <a:rPr lang="en-US" dirty="0" smtClean="0"/>
              <a:t>dab = 5 joints*</a:t>
            </a:r>
            <a:endParaRPr lang="en-US" dirty="0"/>
          </a:p>
        </p:txBody>
      </p:sp>
      <p:sp>
        <p:nvSpPr>
          <p:cNvPr id="5" name="TextBox 4"/>
          <p:cNvSpPr txBox="1"/>
          <p:nvPr/>
        </p:nvSpPr>
        <p:spPr>
          <a:xfrm>
            <a:off x="228600" y="6553200"/>
            <a:ext cx="2590800" cy="369332"/>
          </a:xfrm>
          <a:prstGeom prst="rect">
            <a:avLst/>
          </a:prstGeom>
          <a:noFill/>
        </p:spPr>
        <p:txBody>
          <a:bodyPr wrap="square" rtlCol="0">
            <a:spAutoFit/>
          </a:bodyPr>
          <a:lstStyle/>
          <a:p>
            <a:r>
              <a:rPr lang="en-US" dirty="0" smtClean="0"/>
              <a:t>*420times.com</a:t>
            </a:r>
            <a:endParaRPr lang="en-US" dirty="0"/>
          </a:p>
        </p:txBody>
      </p:sp>
      <p:pic>
        <p:nvPicPr>
          <p:cNvPr id="6" name="Picture 5"/>
          <p:cNvPicPr>
            <a:picLocks noChangeAspect="1"/>
          </p:cNvPicPr>
          <p:nvPr/>
        </p:nvPicPr>
        <p:blipFill>
          <a:blip r:embed="rId3"/>
          <a:stretch>
            <a:fillRect/>
          </a:stretch>
        </p:blipFill>
        <p:spPr>
          <a:xfrm>
            <a:off x="3505200" y="1358022"/>
            <a:ext cx="2509308" cy="1881981"/>
          </a:xfrm>
          <a:prstGeom prst="rect">
            <a:avLst/>
          </a:prstGeom>
        </p:spPr>
      </p:pic>
      <p:pic>
        <p:nvPicPr>
          <p:cNvPr id="7" name="Picture 6"/>
          <p:cNvPicPr>
            <a:picLocks noChangeAspect="1"/>
          </p:cNvPicPr>
          <p:nvPr/>
        </p:nvPicPr>
        <p:blipFill>
          <a:blip r:embed="rId4"/>
          <a:stretch>
            <a:fillRect/>
          </a:stretch>
        </p:blipFill>
        <p:spPr>
          <a:xfrm>
            <a:off x="5334000" y="3422565"/>
            <a:ext cx="3047999" cy="1969007"/>
          </a:xfrm>
          <a:prstGeom prst="rect">
            <a:avLst/>
          </a:prstGeom>
        </p:spPr>
      </p:pic>
    </p:spTree>
    <p:extLst>
      <p:ext uri="{BB962C8B-B14F-4D97-AF65-F5344CB8AC3E}">
        <p14:creationId xmlns:p14="http://schemas.microsoft.com/office/powerpoint/2010/main" val="40558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Marijuana</a:t>
            </a:r>
            <a:endParaRPr lang="en-US" dirty="0"/>
          </a:p>
        </p:txBody>
      </p:sp>
      <p:pic>
        <p:nvPicPr>
          <p:cNvPr id="6" name="Picture 5"/>
          <p:cNvPicPr>
            <a:picLocks noChangeAspect="1"/>
          </p:cNvPicPr>
          <p:nvPr/>
        </p:nvPicPr>
        <p:blipFill>
          <a:blip r:embed="rId3"/>
          <a:stretch>
            <a:fillRect/>
          </a:stretch>
        </p:blipFill>
        <p:spPr>
          <a:xfrm>
            <a:off x="57211" y="1848387"/>
            <a:ext cx="2854139" cy="1902759"/>
          </a:xfrm>
          <a:prstGeom prst="rect">
            <a:avLst/>
          </a:prstGeom>
        </p:spPr>
      </p:pic>
      <p:pic>
        <p:nvPicPr>
          <p:cNvPr id="7" name="Picture 6"/>
          <p:cNvPicPr>
            <a:picLocks noChangeAspect="1"/>
          </p:cNvPicPr>
          <p:nvPr/>
        </p:nvPicPr>
        <p:blipFill>
          <a:blip r:embed="rId4"/>
          <a:stretch>
            <a:fillRect/>
          </a:stretch>
        </p:blipFill>
        <p:spPr>
          <a:xfrm>
            <a:off x="6341797" y="1692149"/>
            <a:ext cx="2466975" cy="1847850"/>
          </a:xfrm>
          <a:prstGeom prst="rect">
            <a:avLst/>
          </a:prstGeom>
        </p:spPr>
      </p:pic>
      <p:pic>
        <p:nvPicPr>
          <p:cNvPr id="9" name="Picture 8"/>
          <p:cNvPicPr>
            <a:picLocks noChangeAspect="1"/>
          </p:cNvPicPr>
          <p:nvPr/>
        </p:nvPicPr>
        <p:blipFill>
          <a:blip r:embed="rId5"/>
          <a:stretch>
            <a:fillRect/>
          </a:stretch>
        </p:blipFill>
        <p:spPr>
          <a:xfrm>
            <a:off x="3435499" y="1692149"/>
            <a:ext cx="2273001" cy="2273001"/>
          </a:xfrm>
          <a:prstGeom prst="rect">
            <a:avLst/>
          </a:prstGeom>
        </p:spPr>
      </p:pic>
      <p:pic>
        <p:nvPicPr>
          <p:cNvPr id="10" name="Picture 9"/>
          <p:cNvPicPr>
            <a:picLocks noChangeAspect="1"/>
          </p:cNvPicPr>
          <p:nvPr/>
        </p:nvPicPr>
        <p:blipFill>
          <a:blip r:embed="rId6"/>
          <a:stretch>
            <a:fillRect/>
          </a:stretch>
        </p:blipFill>
        <p:spPr>
          <a:xfrm>
            <a:off x="6238875" y="4041601"/>
            <a:ext cx="2447925" cy="1866900"/>
          </a:xfrm>
          <a:prstGeom prst="rect">
            <a:avLst/>
          </a:prstGeom>
        </p:spPr>
      </p:pic>
      <p:pic>
        <p:nvPicPr>
          <p:cNvPr id="11" name="Picture 10"/>
          <p:cNvPicPr>
            <a:picLocks noChangeAspect="1"/>
          </p:cNvPicPr>
          <p:nvPr/>
        </p:nvPicPr>
        <p:blipFill>
          <a:blip r:embed="rId7"/>
          <a:stretch>
            <a:fillRect/>
          </a:stretch>
        </p:blipFill>
        <p:spPr>
          <a:xfrm>
            <a:off x="250792" y="4178521"/>
            <a:ext cx="2466975" cy="1857375"/>
          </a:xfrm>
          <a:prstGeom prst="rect">
            <a:avLst/>
          </a:prstGeom>
        </p:spPr>
      </p:pic>
    </p:spTree>
    <p:extLst>
      <p:ext uri="{BB962C8B-B14F-4D97-AF65-F5344CB8AC3E}">
        <p14:creationId xmlns:p14="http://schemas.microsoft.com/office/powerpoint/2010/main" val="296465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Trends – Vaporizers</a:t>
            </a:r>
            <a:endParaRPr lang="en-US" dirty="0"/>
          </a:p>
        </p:txBody>
      </p:sp>
      <p:pic>
        <p:nvPicPr>
          <p:cNvPr id="6" name="Content Placeholder 5"/>
          <p:cNvPicPr>
            <a:picLocks noGrp="1" noChangeAspect="1"/>
          </p:cNvPicPr>
          <p:nvPr>
            <p:ph idx="1"/>
          </p:nvPr>
        </p:nvPicPr>
        <p:blipFill>
          <a:blip r:embed="rId3"/>
          <a:stretch>
            <a:fillRect/>
          </a:stretch>
        </p:blipFill>
        <p:spPr>
          <a:xfrm>
            <a:off x="-442714" y="1219200"/>
            <a:ext cx="10029428" cy="5638800"/>
          </a:xfrm>
          <a:prstGeom prst="rect">
            <a:avLst/>
          </a:prstGeom>
        </p:spPr>
      </p:pic>
    </p:spTree>
    <p:extLst>
      <p:ext uri="{BB962C8B-B14F-4D97-AF65-F5344CB8AC3E}">
        <p14:creationId xmlns:p14="http://schemas.microsoft.com/office/powerpoint/2010/main" val="11196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Vaporizers, e-Cigarettes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3532450" cy="1778000"/>
          </a:xfrm>
        </p:spPr>
      </p:pic>
      <p:pic>
        <p:nvPicPr>
          <p:cNvPr id="3" name="Picture 2"/>
          <p:cNvPicPr>
            <a:picLocks noChangeAspect="1"/>
          </p:cNvPicPr>
          <p:nvPr/>
        </p:nvPicPr>
        <p:blipFill>
          <a:blip r:embed="rId4"/>
          <a:stretch>
            <a:fillRect/>
          </a:stretch>
        </p:blipFill>
        <p:spPr>
          <a:xfrm>
            <a:off x="4655095" y="2598651"/>
            <a:ext cx="3028224" cy="2278149"/>
          </a:xfrm>
          <a:prstGeom prst="rect">
            <a:avLst/>
          </a:prstGeom>
        </p:spPr>
      </p:pic>
    </p:spTree>
    <p:extLst>
      <p:ext uri="{BB962C8B-B14F-4D97-AF65-F5344CB8AC3E}">
        <p14:creationId xmlns:p14="http://schemas.microsoft.com/office/powerpoint/2010/main" val="323587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8301</TotalTime>
  <Words>3993</Words>
  <Application>Microsoft Office PowerPoint</Application>
  <PresentationFormat>On-screen Show (4:3)</PresentationFormat>
  <Paragraphs>354</Paragraphs>
  <Slides>34</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 Unicode MS</vt:lpstr>
      <vt:lpstr>Angsana New</vt:lpstr>
      <vt:lpstr>Arial</vt:lpstr>
      <vt:lpstr>Arial Black</vt:lpstr>
      <vt:lpstr>Calibri</vt:lpstr>
      <vt:lpstr>Times New Roman</vt:lpstr>
      <vt:lpstr>Office Theme</vt:lpstr>
      <vt:lpstr>Microsoft Excel Chart</vt:lpstr>
      <vt:lpstr>Marijuana </vt:lpstr>
      <vt:lpstr>What is Marijuana?</vt:lpstr>
      <vt:lpstr>Marijuana Slang/Street Names</vt:lpstr>
      <vt:lpstr>How is it Abused?</vt:lpstr>
      <vt:lpstr>What it looks like</vt:lpstr>
      <vt:lpstr>New Trends - Dabbing</vt:lpstr>
      <vt:lpstr>Today’s Marijuana</vt:lpstr>
      <vt:lpstr>New Trends – Vaporizers</vt:lpstr>
      <vt:lpstr>Vaporizers, e-Cigarettes</vt:lpstr>
      <vt:lpstr>Arizona’s Story</vt:lpstr>
      <vt:lpstr>Arizona’s Story</vt:lpstr>
      <vt:lpstr>What is the average age of first marijuana use in Arizona?</vt:lpstr>
      <vt:lpstr>The Brain is Uniquely Vulnerable During Adolescence</vt:lpstr>
      <vt:lpstr>Marijuana effects the brain</vt:lpstr>
      <vt:lpstr>Short-term Effects </vt:lpstr>
      <vt:lpstr>Marijuana Effects –   After the Euphoria</vt:lpstr>
      <vt:lpstr>Long Term Effects and Addiction</vt:lpstr>
      <vt:lpstr>Marijuana is Addictive</vt:lpstr>
      <vt:lpstr>Marijuana Withdrawal</vt:lpstr>
      <vt:lpstr>Marijuana and IQ</vt:lpstr>
      <vt:lpstr>Marijuana and Other Drugs</vt:lpstr>
      <vt:lpstr>Marijuana Potency</vt:lpstr>
      <vt:lpstr>Marijuana Treatment Admissions</vt:lpstr>
      <vt:lpstr>Media &amp; Marijuana</vt:lpstr>
      <vt:lpstr>Where kids get it</vt:lpstr>
      <vt:lpstr>Medical Marijuana</vt:lpstr>
      <vt:lpstr>PowerPoint Presentation</vt:lpstr>
      <vt:lpstr>Legalization = Access </vt:lpstr>
      <vt:lpstr>In Summary</vt:lpstr>
      <vt:lpstr>Talking with your kids about Marijuana</vt:lpstr>
      <vt:lpstr>Issues Related to Marijuana</vt:lpstr>
      <vt:lpstr>“Did you use?”</vt:lpstr>
      <vt:lpstr>Marijuana Recap</vt:lpstr>
      <vt:lpstr>Thank You If your child needs help with marijuana use call the toll free helpline at 1-855-378-4373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info@CommunityCountsAZ.org</dc:creator>
  <cp:lastModifiedBy>Shelly Mowrey</cp:lastModifiedBy>
  <cp:revision>89</cp:revision>
  <dcterms:created xsi:type="dcterms:W3CDTF">2013-10-01T17:50:42Z</dcterms:created>
  <dcterms:modified xsi:type="dcterms:W3CDTF">2015-08-12T23:19:58Z</dcterms:modified>
</cp:coreProperties>
</file>